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saveSubsetFonts="1">
  <p:sldMasterIdLst>
    <p:sldMasterId id="2147483660" r:id="rId1"/>
  </p:sldMasterIdLst>
  <p:notesMasterIdLst>
    <p:notesMasterId r:id="rId51"/>
  </p:notesMasterIdLst>
  <p:handoutMasterIdLst>
    <p:handoutMasterId r:id="rId52"/>
  </p:handoutMasterIdLst>
  <p:sldIdLst>
    <p:sldId id="260" r:id="rId2"/>
    <p:sldId id="266" r:id="rId3"/>
    <p:sldId id="263" r:id="rId4"/>
    <p:sldId id="264" r:id="rId5"/>
    <p:sldId id="267" r:id="rId6"/>
    <p:sldId id="265" r:id="rId7"/>
    <p:sldId id="269" r:id="rId8"/>
    <p:sldId id="270" r:id="rId9"/>
    <p:sldId id="273" r:id="rId10"/>
    <p:sldId id="271" r:id="rId11"/>
    <p:sldId id="274" r:id="rId12"/>
    <p:sldId id="275" r:id="rId13"/>
    <p:sldId id="276" r:id="rId14"/>
    <p:sldId id="277" r:id="rId15"/>
    <p:sldId id="278" r:id="rId16"/>
    <p:sldId id="280" r:id="rId17"/>
    <p:sldId id="281" r:id="rId18"/>
    <p:sldId id="282" r:id="rId19"/>
    <p:sldId id="284" r:id="rId20"/>
    <p:sldId id="285" r:id="rId21"/>
    <p:sldId id="287" r:id="rId22"/>
    <p:sldId id="288" r:id="rId23"/>
    <p:sldId id="291" r:id="rId24"/>
    <p:sldId id="289" r:id="rId25"/>
    <p:sldId id="290" r:id="rId26"/>
    <p:sldId id="292" r:id="rId27"/>
    <p:sldId id="317" r:id="rId28"/>
    <p:sldId id="316" r:id="rId29"/>
    <p:sldId id="318" r:id="rId30"/>
    <p:sldId id="312" r:id="rId31"/>
    <p:sldId id="311" r:id="rId32"/>
    <p:sldId id="313" r:id="rId33"/>
    <p:sldId id="314" r:id="rId34"/>
    <p:sldId id="310" r:id="rId35"/>
    <p:sldId id="294" r:id="rId36"/>
    <p:sldId id="293" r:id="rId37"/>
    <p:sldId id="306" r:id="rId38"/>
    <p:sldId id="299" r:id="rId39"/>
    <p:sldId id="307" r:id="rId40"/>
    <p:sldId id="305" r:id="rId41"/>
    <p:sldId id="308" r:id="rId42"/>
    <p:sldId id="303" r:id="rId43"/>
    <p:sldId id="304" r:id="rId44"/>
    <p:sldId id="298" r:id="rId45"/>
    <p:sldId id="300" r:id="rId46"/>
    <p:sldId id="301" r:id="rId47"/>
    <p:sldId id="302" r:id="rId48"/>
    <p:sldId id="309" r:id="rId49"/>
    <p:sldId id="319" r:id="rId50"/>
  </p:sldIdLst>
  <p:sldSz cx="9144000" cy="6858000" type="screen4x3"/>
  <p:notesSz cx="7099300" cy="10234613"/>
  <p:custDataLst>
    <p:tags r:id="rId53"/>
  </p:custData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D626"/>
    <a:srgbClr val="E3FFDF"/>
    <a:srgbClr val="CBFFB1"/>
    <a:srgbClr val="BCFF8F"/>
    <a:srgbClr val="00CCFF"/>
    <a:srgbClr val="C0C0C0"/>
    <a:srgbClr val="00FFFF"/>
    <a:srgbClr val="FAFD00"/>
    <a:srgbClr val="EAEC5E"/>
    <a:srgbClr val="C1C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8" autoAdjust="0"/>
    <p:restoredTop sz="89178" autoAdjust="0"/>
  </p:normalViewPr>
  <p:slideViewPr>
    <p:cSldViewPr>
      <p:cViewPr>
        <p:scale>
          <a:sx n="100" d="100"/>
          <a:sy n="100" d="100"/>
        </p:scale>
        <p:origin x="-210" y="-348"/>
      </p:cViewPr>
      <p:guideLst>
        <p:guide orient="horz" pos="4247"/>
        <p:guide/>
      </p:guideLst>
    </p:cSldViewPr>
  </p:slideViewPr>
  <p:outlineViewPr>
    <p:cViewPr>
      <p:scale>
        <a:sx n="33" d="100"/>
        <a:sy n="33" d="100"/>
      </p:scale>
      <p:origin x="0" y="3179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3" d="100"/>
          <a:sy n="113" d="100"/>
        </p:scale>
        <p:origin x="-3156" y="-126"/>
      </p:cViewPr>
      <p:guideLst>
        <p:guide orient="horz" pos="3223"/>
        <p:guide pos="223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6F662337-F29A-42C0-AD78-B55C516B3873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‹Nr.›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398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5297" tIns="46812" rIns="95297" bIns="468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Click to edit Master notes styles</a:t>
            </a:r>
          </a:p>
          <a:p>
            <a:pPr lvl="1"/>
            <a:r>
              <a:rPr lang="de-DE" noProof="0" smtClean="0"/>
              <a:t>Second Level</a:t>
            </a:r>
          </a:p>
          <a:p>
            <a:pPr lvl="2"/>
            <a:r>
              <a:rPr lang="de-DE" noProof="0" smtClean="0"/>
              <a:t>Third Level</a:t>
            </a:r>
          </a:p>
          <a:p>
            <a:pPr lvl="3"/>
            <a:r>
              <a:rPr lang="de-DE" noProof="0" smtClean="0"/>
              <a:t>Fourth Level</a:t>
            </a:r>
          </a:p>
          <a:p>
            <a:pPr lvl="4"/>
            <a:r>
              <a:rPr lang="de-DE" noProof="0" smtClean="0"/>
              <a:t>Fifth Level</a:t>
            </a:r>
          </a:p>
        </p:txBody>
      </p:sp>
      <p:sp>
        <p:nvSpPr>
          <p:cNvPr id="8704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8875" y="892175"/>
            <a:ext cx="4784725" cy="35893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B547CDA9-CD15-4116-9F85-711E0754F959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‹Nr.›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7190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585260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77237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30330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693150" y="6327775"/>
            <a:ext cx="361950" cy="406400"/>
            <a:chOff x="5494" y="4030"/>
            <a:chExt cx="179" cy="201"/>
          </a:xfrm>
        </p:grpSpPr>
        <p:sp>
          <p:nvSpPr>
            <p:cNvPr id="5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8691563" y="85725"/>
            <a:ext cx="336550" cy="6121400"/>
            <a:chOff x="5475" y="54"/>
            <a:chExt cx="212" cy="3856"/>
          </a:xfrm>
        </p:grpSpPr>
        <p:sp>
          <p:nvSpPr>
            <p:cNvPr id="14" name="Rectangle 12"/>
            <p:cNvSpPr>
              <a:spLocks noChangeArrowheads="1"/>
            </p:cNvSpPr>
            <p:nvPr userDrawn="1"/>
          </p:nvSpPr>
          <p:spPr bwMode="auto">
            <a:xfrm>
              <a:off x="5633" y="53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" name="Rectangle 13"/>
            <p:cNvSpPr>
              <a:spLocks noChangeArrowheads="1"/>
            </p:cNvSpPr>
            <p:nvPr userDrawn="1"/>
          </p:nvSpPr>
          <p:spPr bwMode="auto">
            <a:xfrm>
              <a:off x="5527" y="53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" name="Rectangle 14"/>
            <p:cNvSpPr>
              <a:spLocks noChangeArrowheads="1"/>
            </p:cNvSpPr>
            <p:nvPr userDrawn="1"/>
          </p:nvSpPr>
          <p:spPr bwMode="auto">
            <a:xfrm>
              <a:off x="5633" y="582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" name="Rectangle 15"/>
            <p:cNvSpPr>
              <a:spLocks noChangeArrowheads="1"/>
            </p:cNvSpPr>
            <p:nvPr userDrawn="1"/>
          </p:nvSpPr>
          <p:spPr bwMode="auto">
            <a:xfrm>
              <a:off x="5475" y="582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" name="Rectangle 16"/>
            <p:cNvSpPr>
              <a:spLocks noChangeArrowheads="1"/>
            </p:cNvSpPr>
            <p:nvPr userDrawn="1"/>
          </p:nvSpPr>
          <p:spPr bwMode="auto">
            <a:xfrm>
              <a:off x="5633" y="635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" name="Rectangle 17"/>
            <p:cNvSpPr>
              <a:spLocks noChangeArrowheads="1"/>
            </p:cNvSpPr>
            <p:nvPr userDrawn="1"/>
          </p:nvSpPr>
          <p:spPr bwMode="auto">
            <a:xfrm>
              <a:off x="5581" y="635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" name="Rectangle 18"/>
            <p:cNvSpPr>
              <a:spLocks noChangeArrowheads="1"/>
            </p:cNvSpPr>
            <p:nvPr userDrawn="1"/>
          </p:nvSpPr>
          <p:spPr bwMode="auto">
            <a:xfrm>
              <a:off x="5633" y="688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" name="Rectangle 19"/>
            <p:cNvSpPr>
              <a:spLocks noChangeArrowheads="1"/>
            </p:cNvSpPr>
            <p:nvPr userDrawn="1"/>
          </p:nvSpPr>
          <p:spPr bwMode="auto">
            <a:xfrm>
              <a:off x="5581" y="582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2" name="Rectangle 20"/>
            <p:cNvSpPr>
              <a:spLocks noChangeArrowheads="1"/>
            </p:cNvSpPr>
            <p:nvPr userDrawn="1"/>
          </p:nvSpPr>
          <p:spPr bwMode="auto">
            <a:xfrm>
              <a:off x="5527" y="688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3" name="Rectangle 21"/>
            <p:cNvSpPr>
              <a:spLocks noChangeArrowheads="1"/>
            </p:cNvSpPr>
            <p:nvPr userDrawn="1"/>
          </p:nvSpPr>
          <p:spPr bwMode="auto">
            <a:xfrm>
              <a:off x="5475" y="688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4" name="Rectangle 22"/>
            <p:cNvSpPr>
              <a:spLocks noChangeArrowheads="1"/>
            </p:cNvSpPr>
            <p:nvPr userDrawn="1"/>
          </p:nvSpPr>
          <p:spPr bwMode="auto">
            <a:xfrm>
              <a:off x="5633" y="74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5" name="Rectangle 23"/>
            <p:cNvSpPr>
              <a:spLocks noChangeArrowheads="1"/>
            </p:cNvSpPr>
            <p:nvPr userDrawn="1"/>
          </p:nvSpPr>
          <p:spPr bwMode="auto">
            <a:xfrm>
              <a:off x="5581" y="7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6" name="Rectangle 24"/>
            <p:cNvSpPr>
              <a:spLocks noChangeArrowheads="1"/>
            </p:cNvSpPr>
            <p:nvPr userDrawn="1"/>
          </p:nvSpPr>
          <p:spPr bwMode="auto">
            <a:xfrm>
              <a:off x="5527" y="79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" name="Rectangle 25"/>
            <p:cNvSpPr>
              <a:spLocks noChangeArrowheads="1"/>
            </p:cNvSpPr>
            <p:nvPr userDrawn="1"/>
          </p:nvSpPr>
          <p:spPr bwMode="auto">
            <a:xfrm>
              <a:off x="5633" y="79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8" name="Rectangle 26"/>
            <p:cNvSpPr>
              <a:spLocks noChangeArrowheads="1"/>
            </p:cNvSpPr>
            <p:nvPr userDrawn="1"/>
          </p:nvSpPr>
          <p:spPr bwMode="auto">
            <a:xfrm>
              <a:off x="5633" y="847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9" name="Rectangle 27"/>
            <p:cNvSpPr>
              <a:spLocks noChangeArrowheads="1"/>
            </p:cNvSpPr>
            <p:nvPr userDrawn="1"/>
          </p:nvSpPr>
          <p:spPr bwMode="auto">
            <a:xfrm>
              <a:off x="5581" y="847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0" name="Rectangle 28"/>
            <p:cNvSpPr>
              <a:spLocks noChangeArrowheads="1"/>
            </p:cNvSpPr>
            <p:nvPr userDrawn="1"/>
          </p:nvSpPr>
          <p:spPr bwMode="auto">
            <a:xfrm>
              <a:off x="5475" y="847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1" name="Rectangle 29"/>
            <p:cNvSpPr>
              <a:spLocks noChangeArrowheads="1"/>
            </p:cNvSpPr>
            <p:nvPr userDrawn="1"/>
          </p:nvSpPr>
          <p:spPr bwMode="auto">
            <a:xfrm>
              <a:off x="5633" y="89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2" name="Rectangle 30"/>
            <p:cNvSpPr>
              <a:spLocks noChangeArrowheads="1"/>
            </p:cNvSpPr>
            <p:nvPr userDrawn="1"/>
          </p:nvSpPr>
          <p:spPr bwMode="auto">
            <a:xfrm>
              <a:off x="5581" y="89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3" name="Rectangle 31"/>
            <p:cNvSpPr>
              <a:spLocks noChangeArrowheads="1"/>
            </p:cNvSpPr>
            <p:nvPr userDrawn="1"/>
          </p:nvSpPr>
          <p:spPr bwMode="auto">
            <a:xfrm>
              <a:off x="5527" y="899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4" name="Rectangle 32"/>
            <p:cNvSpPr>
              <a:spLocks noChangeArrowheads="1"/>
            </p:cNvSpPr>
            <p:nvPr userDrawn="1"/>
          </p:nvSpPr>
          <p:spPr bwMode="auto">
            <a:xfrm>
              <a:off x="5633" y="953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5" name="Rectangle 33"/>
            <p:cNvSpPr>
              <a:spLocks noChangeArrowheads="1"/>
            </p:cNvSpPr>
            <p:nvPr userDrawn="1"/>
          </p:nvSpPr>
          <p:spPr bwMode="auto">
            <a:xfrm>
              <a:off x="5581" y="95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5475" y="953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7" name="Rectangle 35"/>
            <p:cNvSpPr>
              <a:spLocks noChangeArrowheads="1"/>
            </p:cNvSpPr>
            <p:nvPr userDrawn="1"/>
          </p:nvSpPr>
          <p:spPr bwMode="auto">
            <a:xfrm>
              <a:off x="5633" y="100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8" name="Rectangle 36"/>
            <p:cNvSpPr>
              <a:spLocks noChangeArrowheads="1"/>
            </p:cNvSpPr>
            <p:nvPr userDrawn="1"/>
          </p:nvSpPr>
          <p:spPr bwMode="auto">
            <a:xfrm>
              <a:off x="5527" y="100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9" name="Rectangle 37"/>
            <p:cNvSpPr>
              <a:spLocks noChangeArrowheads="1"/>
            </p:cNvSpPr>
            <p:nvPr userDrawn="1"/>
          </p:nvSpPr>
          <p:spPr bwMode="auto">
            <a:xfrm>
              <a:off x="5633" y="1057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0" name="Rectangle 38"/>
            <p:cNvSpPr>
              <a:spLocks noChangeArrowheads="1"/>
            </p:cNvSpPr>
            <p:nvPr userDrawn="1"/>
          </p:nvSpPr>
          <p:spPr bwMode="auto">
            <a:xfrm>
              <a:off x="5581" y="1057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1" name="Rectangle 39"/>
            <p:cNvSpPr>
              <a:spLocks noChangeArrowheads="1"/>
            </p:cNvSpPr>
            <p:nvPr userDrawn="1"/>
          </p:nvSpPr>
          <p:spPr bwMode="auto">
            <a:xfrm>
              <a:off x="5475" y="1057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2" name="Rectangle 40"/>
            <p:cNvSpPr>
              <a:spLocks noChangeArrowheads="1"/>
            </p:cNvSpPr>
            <p:nvPr userDrawn="1"/>
          </p:nvSpPr>
          <p:spPr bwMode="auto">
            <a:xfrm>
              <a:off x="5633" y="111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3" name="Rectangle 41"/>
            <p:cNvSpPr>
              <a:spLocks noChangeArrowheads="1"/>
            </p:cNvSpPr>
            <p:nvPr userDrawn="1"/>
          </p:nvSpPr>
          <p:spPr bwMode="auto">
            <a:xfrm>
              <a:off x="5581" y="1111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4" name="Rectangle 42"/>
            <p:cNvSpPr>
              <a:spLocks noChangeArrowheads="1"/>
            </p:cNvSpPr>
            <p:nvPr userDrawn="1"/>
          </p:nvSpPr>
          <p:spPr bwMode="auto">
            <a:xfrm>
              <a:off x="5633" y="116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5" name="Rectangle 43"/>
            <p:cNvSpPr>
              <a:spLocks noChangeArrowheads="1"/>
            </p:cNvSpPr>
            <p:nvPr userDrawn="1"/>
          </p:nvSpPr>
          <p:spPr bwMode="auto">
            <a:xfrm>
              <a:off x="5527" y="116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6" name="Rectangle 44"/>
            <p:cNvSpPr>
              <a:spLocks noChangeArrowheads="1"/>
            </p:cNvSpPr>
            <p:nvPr userDrawn="1"/>
          </p:nvSpPr>
          <p:spPr bwMode="auto">
            <a:xfrm>
              <a:off x="5633" y="1217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7" name="Rectangle 45"/>
            <p:cNvSpPr>
              <a:spLocks noChangeArrowheads="1"/>
            </p:cNvSpPr>
            <p:nvPr userDrawn="1"/>
          </p:nvSpPr>
          <p:spPr bwMode="auto">
            <a:xfrm>
              <a:off x="5581" y="121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8" name="Rectangle 46"/>
            <p:cNvSpPr>
              <a:spLocks noChangeArrowheads="1"/>
            </p:cNvSpPr>
            <p:nvPr userDrawn="1"/>
          </p:nvSpPr>
          <p:spPr bwMode="auto">
            <a:xfrm>
              <a:off x="5527" y="1217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9" name="Rectangle 47"/>
            <p:cNvSpPr>
              <a:spLocks noChangeArrowheads="1"/>
            </p:cNvSpPr>
            <p:nvPr userDrawn="1"/>
          </p:nvSpPr>
          <p:spPr bwMode="auto">
            <a:xfrm>
              <a:off x="5633" y="126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0" name="Rectangle 48"/>
            <p:cNvSpPr>
              <a:spLocks noChangeArrowheads="1"/>
            </p:cNvSpPr>
            <p:nvPr userDrawn="1"/>
          </p:nvSpPr>
          <p:spPr bwMode="auto">
            <a:xfrm>
              <a:off x="5581" y="126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1" name="Rectangle 49"/>
            <p:cNvSpPr>
              <a:spLocks noChangeArrowheads="1"/>
            </p:cNvSpPr>
            <p:nvPr userDrawn="1"/>
          </p:nvSpPr>
          <p:spPr bwMode="auto">
            <a:xfrm>
              <a:off x="5475" y="126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2" name="Rectangle 50"/>
            <p:cNvSpPr>
              <a:spLocks noChangeArrowheads="1"/>
            </p:cNvSpPr>
            <p:nvPr userDrawn="1"/>
          </p:nvSpPr>
          <p:spPr bwMode="auto">
            <a:xfrm>
              <a:off x="5633" y="1323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3" name="Rectangle 51"/>
            <p:cNvSpPr>
              <a:spLocks noChangeArrowheads="1"/>
            </p:cNvSpPr>
            <p:nvPr userDrawn="1"/>
          </p:nvSpPr>
          <p:spPr bwMode="auto">
            <a:xfrm>
              <a:off x="5527" y="132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4" name="Rectangle 52"/>
            <p:cNvSpPr>
              <a:spLocks noChangeArrowheads="1"/>
            </p:cNvSpPr>
            <p:nvPr userDrawn="1"/>
          </p:nvSpPr>
          <p:spPr bwMode="auto">
            <a:xfrm>
              <a:off x="5633" y="137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5" name="Rectangle 53"/>
            <p:cNvSpPr>
              <a:spLocks noChangeArrowheads="1"/>
            </p:cNvSpPr>
            <p:nvPr userDrawn="1"/>
          </p:nvSpPr>
          <p:spPr bwMode="auto">
            <a:xfrm>
              <a:off x="5581" y="137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6" name="Rectangle 54"/>
            <p:cNvSpPr>
              <a:spLocks noChangeArrowheads="1"/>
            </p:cNvSpPr>
            <p:nvPr userDrawn="1"/>
          </p:nvSpPr>
          <p:spPr bwMode="auto">
            <a:xfrm>
              <a:off x="5527" y="137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7" name="Rectangle 55"/>
            <p:cNvSpPr>
              <a:spLocks noChangeArrowheads="1"/>
            </p:cNvSpPr>
            <p:nvPr userDrawn="1"/>
          </p:nvSpPr>
          <p:spPr bwMode="auto">
            <a:xfrm>
              <a:off x="5633" y="142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8" name="Rectangle 56"/>
            <p:cNvSpPr>
              <a:spLocks noChangeArrowheads="1"/>
            </p:cNvSpPr>
            <p:nvPr userDrawn="1"/>
          </p:nvSpPr>
          <p:spPr bwMode="auto">
            <a:xfrm>
              <a:off x="5581" y="1427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9" name="Rectangle 57"/>
            <p:cNvSpPr>
              <a:spLocks noChangeArrowheads="1"/>
            </p:cNvSpPr>
            <p:nvPr userDrawn="1"/>
          </p:nvSpPr>
          <p:spPr bwMode="auto">
            <a:xfrm>
              <a:off x="5633" y="148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0" name="Rectangle 58"/>
            <p:cNvSpPr>
              <a:spLocks noChangeArrowheads="1"/>
            </p:cNvSpPr>
            <p:nvPr userDrawn="1"/>
          </p:nvSpPr>
          <p:spPr bwMode="auto">
            <a:xfrm>
              <a:off x="5581" y="148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1" name="Rectangle 59"/>
            <p:cNvSpPr>
              <a:spLocks noChangeArrowheads="1"/>
            </p:cNvSpPr>
            <p:nvPr userDrawn="1"/>
          </p:nvSpPr>
          <p:spPr bwMode="auto">
            <a:xfrm>
              <a:off x="5527" y="148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2" name="Rectangle 60"/>
            <p:cNvSpPr>
              <a:spLocks noChangeArrowheads="1"/>
            </p:cNvSpPr>
            <p:nvPr userDrawn="1"/>
          </p:nvSpPr>
          <p:spPr bwMode="auto">
            <a:xfrm>
              <a:off x="5633" y="1533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3" name="Rectangle 61"/>
            <p:cNvSpPr>
              <a:spLocks noChangeArrowheads="1"/>
            </p:cNvSpPr>
            <p:nvPr userDrawn="1"/>
          </p:nvSpPr>
          <p:spPr bwMode="auto">
            <a:xfrm>
              <a:off x="5475" y="1533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4" name="Rectangle 62"/>
            <p:cNvSpPr>
              <a:spLocks noChangeArrowheads="1"/>
            </p:cNvSpPr>
            <p:nvPr userDrawn="1"/>
          </p:nvSpPr>
          <p:spPr bwMode="auto">
            <a:xfrm>
              <a:off x="5633" y="1586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5" name="Rectangle 63"/>
            <p:cNvSpPr>
              <a:spLocks noChangeArrowheads="1"/>
            </p:cNvSpPr>
            <p:nvPr userDrawn="1"/>
          </p:nvSpPr>
          <p:spPr bwMode="auto">
            <a:xfrm>
              <a:off x="5581" y="1586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6" name="Rectangle 64"/>
            <p:cNvSpPr>
              <a:spLocks noChangeArrowheads="1"/>
            </p:cNvSpPr>
            <p:nvPr userDrawn="1"/>
          </p:nvSpPr>
          <p:spPr bwMode="auto">
            <a:xfrm>
              <a:off x="5527" y="1586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7" name="Rectangle 65"/>
            <p:cNvSpPr>
              <a:spLocks noChangeArrowheads="1"/>
            </p:cNvSpPr>
            <p:nvPr userDrawn="1"/>
          </p:nvSpPr>
          <p:spPr bwMode="auto">
            <a:xfrm>
              <a:off x="5633" y="163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8" name="Rectangle 66"/>
            <p:cNvSpPr>
              <a:spLocks noChangeArrowheads="1"/>
            </p:cNvSpPr>
            <p:nvPr userDrawn="1"/>
          </p:nvSpPr>
          <p:spPr bwMode="auto">
            <a:xfrm>
              <a:off x="5633" y="169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9" name="Rectangle 67"/>
            <p:cNvSpPr>
              <a:spLocks noChangeArrowheads="1"/>
            </p:cNvSpPr>
            <p:nvPr userDrawn="1"/>
          </p:nvSpPr>
          <p:spPr bwMode="auto">
            <a:xfrm>
              <a:off x="5581" y="1692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0" name="Rectangle 68"/>
            <p:cNvSpPr>
              <a:spLocks noChangeArrowheads="1"/>
            </p:cNvSpPr>
            <p:nvPr userDrawn="1"/>
          </p:nvSpPr>
          <p:spPr bwMode="auto">
            <a:xfrm>
              <a:off x="5527" y="169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1" name="Rectangle 69"/>
            <p:cNvSpPr>
              <a:spLocks noChangeArrowheads="1"/>
            </p:cNvSpPr>
            <p:nvPr userDrawn="1"/>
          </p:nvSpPr>
          <p:spPr bwMode="auto">
            <a:xfrm>
              <a:off x="5633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2" name="Rectangle 70"/>
            <p:cNvSpPr>
              <a:spLocks noChangeArrowheads="1"/>
            </p:cNvSpPr>
            <p:nvPr userDrawn="1"/>
          </p:nvSpPr>
          <p:spPr bwMode="auto">
            <a:xfrm>
              <a:off x="5581" y="1744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3" name="Rectangle 71"/>
            <p:cNvSpPr>
              <a:spLocks noChangeArrowheads="1"/>
            </p:cNvSpPr>
            <p:nvPr userDrawn="1"/>
          </p:nvSpPr>
          <p:spPr bwMode="auto">
            <a:xfrm>
              <a:off x="5527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4" name="Rectangle 72"/>
            <p:cNvSpPr>
              <a:spLocks noChangeArrowheads="1"/>
            </p:cNvSpPr>
            <p:nvPr userDrawn="1"/>
          </p:nvSpPr>
          <p:spPr bwMode="auto">
            <a:xfrm>
              <a:off x="5633" y="179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5" name="Rectangle 73"/>
            <p:cNvSpPr>
              <a:spLocks noChangeArrowheads="1"/>
            </p:cNvSpPr>
            <p:nvPr userDrawn="1"/>
          </p:nvSpPr>
          <p:spPr bwMode="auto">
            <a:xfrm>
              <a:off x="5527" y="185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6" name="Rectangle 74"/>
            <p:cNvSpPr>
              <a:spLocks noChangeArrowheads="1"/>
            </p:cNvSpPr>
            <p:nvPr userDrawn="1"/>
          </p:nvSpPr>
          <p:spPr bwMode="auto">
            <a:xfrm>
              <a:off x="5475" y="1798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7" name="Rectangle 75"/>
            <p:cNvSpPr>
              <a:spLocks noChangeArrowheads="1"/>
            </p:cNvSpPr>
            <p:nvPr userDrawn="1"/>
          </p:nvSpPr>
          <p:spPr bwMode="auto">
            <a:xfrm>
              <a:off x="5633" y="185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8" name="Rectangle 76"/>
            <p:cNvSpPr>
              <a:spLocks noChangeArrowheads="1"/>
            </p:cNvSpPr>
            <p:nvPr userDrawn="1"/>
          </p:nvSpPr>
          <p:spPr bwMode="auto">
            <a:xfrm>
              <a:off x="5633" y="190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9" name="Rectangle 77"/>
            <p:cNvSpPr>
              <a:spLocks noChangeArrowheads="1"/>
            </p:cNvSpPr>
            <p:nvPr userDrawn="1"/>
          </p:nvSpPr>
          <p:spPr bwMode="auto">
            <a:xfrm>
              <a:off x="5581" y="1902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0" name="Rectangle 78"/>
            <p:cNvSpPr>
              <a:spLocks noChangeArrowheads="1"/>
            </p:cNvSpPr>
            <p:nvPr userDrawn="1"/>
          </p:nvSpPr>
          <p:spPr bwMode="auto">
            <a:xfrm>
              <a:off x="5633" y="243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1" name="Rectangle 79"/>
            <p:cNvSpPr>
              <a:spLocks noChangeArrowheads="1"/>
            </p:cNvSpPr>
            <p:nvPr userDrawn="1"/>
          </p:nvSpPr>
          <p:spPr bwMode="auto">
            <a:xfrm>
              <a:off x="5581" y="243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2" name="Rectangle 80"/>
            <p:cNvSpPr>
              <a:spLocks noChangeArrowheads="1"/>
            </p:cNvSpPr>
            <p:nvPr userDrawn="1"/>
          </p:nvSpPr>
          <p:spPr bwMode="auto">
            <a:xfrm>
              <a:off x="5527" y="243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3" name="Rectangle 81"/>
            <p:cNvSpPr>
              <a:spLocks noChangeArrowheads="1"/>
            </p:cNvSpPr>
            <p:nvPr userDrawn="1"/>
          </p:nvSpPr>
          <p:spPr bwMode="auto">
            <a:xfrm>
              <a:off x="5633" y="248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4" name="Rectangle 82"/>
            <p:cNvSpPr>
              <a:spLocks noChangeArrowheads="1"/>
            </p:cNvSpPr>
            <p:nvPr userDrawn="1"/>
          </p:nvSpPr>
          <p:spPr bwMode="auto">
            <a:xfrm>
              <a:off x="5581" y="248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5" name="Rectangle 83"/>
            <p:cNvSpPr>
              <a:spLocks noChangeArrowheads="1"/>
            </p:cNvSpPr>
            <p:nvPr userDrawn="1"/>
          </p:nvSpPr>
          <p:spPr bwMode="auto">
            <a:xfrm>
              <a:off x="5633" y="2538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6" name="Rectangle 84"/>
            <p:cNvSpPr>
              <a:spLocks noChangeArrowheads="1"/>
            </p:cNvSpPr>
            <p:nvPr userDrawn="1"/>
          </p:nvSpPr>
          <p:spPr bwMode="auto">
            <a:xfrm>
              <a:off x="5527" y="253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7" name="Rectangle 85"/>
            <p:cNvSpPr>
              <a:spLocks noChangeArrowheads="1"/>
            </p:cNvSpPr>
            <p:nvPr userDrawn="1"/>
          </p:nvSpPr>
          <p:spPr bwMode="auto">
            <a:xfrm>
              <a:off x="5633" y="2590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8" name="Rectangle 86"/>
            <p:cNvSpPr>
              <a:spLocks noChangeArrowheads="1"/>
            </p:cNvSpPr>
            <p:nvPr userDrawn="1"/>
          </p:nvSpPr>
          <p:spPr bwMode="auto">
            <a:xfrm>
              <a:off x="5581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9" name="Rectangle 87"/>
            <p:cNvSpPr>
              <a:spLocks noChangeArrowheads="1"/>
            </p:cNvSpPr>
            <p:nvPr userDrawn="1"/>
          </p:nvSpPr>
          <p:spPr bwMode="auto">
            <a:xfrm>
              <a:off x="5475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0" name="Rectangle 88"/>
            <p:cNvSpPr>
              <a:spLocks noChangeArrowheads="1"/>
            </p:cNvSpPr>
            <p:nvPr userDrawn="1"/>
          </p:nvSpPr>
          <p:spPr bwMode="auto">
            <a:xfrm>
              <a:off x="5633" y="264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1" name="Rectangle 89"/>
            <p:cNvSpPr>
              <a:spLocks noChangeArrowheads="1"/>
            </p:cNvSpPr>
            <p:nvPr userDrawn="1"/>
          </p:nvSpPr>
          <p:spPr bwMode="auto">
            <a:xfrm>
              <a:off x="5581" y="264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2" name="Rectangle 90"/>
            <p:cNvSpPr>
              <a:spLocks noChangeArrowheads="1"/>
            </p:cNvSpPr>
            <p:nvPr userDrawn="1"/>
          </p:nvSpPr>
          <p:spPr bwMode="auto">
            <a:xfrm>
              <a:off x="5527" y="2643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3" name="Rectangle 91"/>
            <p:cNvSpPr>
              <a:spLocks noChangeArrowheads="1"/>
            </p:cNvSpPr>
            <p:nvPr userDrawn="1"/>
          </p:nvSpPr>
          <p:spPr bwMode="auto">
            <a:xfrm>
              <a:off x="5633" y="2695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4" name="Rectangle 92"/>
            <p:cNvSpPr>
              <a:spLocks noChangeArrowheads="1"/>
            </p:cNvSpPr>
            <p:nvPr userDrawn="1"/>
          </p:nvSpPr>
          <p:spPr bwMode="auto">
            <a:xfrm>
              <a:off x="5581" y="2695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5" name="Rectangle 93"/>
            <p:cNvSpPr>
              <a:spLocks noChangeArrowheads="1"/>
            </p:cNvSpPr>
            <p:nvPr userDrawn="1"/>
          </p:nvSpPr>
          <p:spPr bwMode="auto">
            <a:xfrm>
              <a:off x="5633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6" name="Rectangle 94"/>
            <p:cNvSpPr>
              <a:spLocks noChangeArrowheads="1"/>
            </p:cNvSpPr>
            <p:nvPr userDrawn="1"/>
          </p:nvSpPr>
          <p:spPr bwMode="auto">
            <a:xfrm>
              <a:off x="5581" y="2748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7" name="Rectangle 95"/>
            <p:cNvSpPr>
              <a:spLocks noChangeArrowheads="1"/>
            </p:cNvSpPr>
            <p:nvPr userDrawn="1"/>
          </p:nvSpPr>
          <p:spPr bwMode="auto">
            <a:xfrm>
              <a:off x="5527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8" name="Rectangle 96"/>
            <p:cNvSpPr>
              <a:spLocks noChangeArrowheads="1"/>
            </p:cNvSpPr>
            <p:nvPr userDrawn="1"/>
          </p:nvSpPr>
          <p:spPr bwMode="auto">
            <a:xfrm>
              <a:off x="5633" y="280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9" name="Rectangle 97"/>
            <p:cNvSpPr>
              <a:spLocks noChangeArrowheads="1"/>
            </p:cNvSpPr>
            <p:nvPr userDrawn="1"/>
          </p:nvSpPr>
          <p:spPr bwMode="auto">
            <a:xfrm>
              <a:off x="5581" y="280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0" name="Rectangle 98"/>
            <p:cNvSpPr>
              <a:spLocks noChangeArrowheads="1"/>
            </p:cNvSpPr>
            <p:nvPr userDrawn="1"/>
          </p:nvSpPr>
          <p:spPr bwMode="auto">
            <a:xfrm>
              <a:off x="5475" y="2801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1" name="Rectangle 99"/>
            <p:cNvSpPr>
              <a:spLocks noChangeArrowheads="1"/>
            </p:cNvSpPr>
            <p:nvPr userDrawn="1"/>
          </p:nvSpPr>
          <p:spPr bwMode="auto">
            <a:xfrm>
              <a:off x="5633" y="285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2" name="Rectangle 100"/>
            <p:cNvSpPr>
              <a:spLocks noChangeArrowheads="1"/>
            </p:cNvSpPr>
            <p:nvPr userDrawn="1"/>
          </p:nvSpPr>
          <p:spPr bwMode="auto">
            <a:xfrm>
              <a:off x="5527" y="285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3" name="Rectangle 101"/>
            <p:cNvSpPr>
              <a:spLocks noChangeArrowheads="1"/>
            </p:cNvSpPr>
            <p:nvPr userDrawn="1"/>
          </p:nvSpPr>
          <p:spPr bwMode="auto">
            <a:xfrm>
              <a:off x="5633" y="290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4" name="Rectangle 102"/>
            <p:cNvSpPr>
              <a:spLocks noChangeArrowheads="1"/>
            </p:cNvSpPr>
            <p:nvPr userDrawn="1"/>
          </p:nvSpPr>
          <p:spPr bwMode="auto">
            <a:xfrm>
              <a:off x="5581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5" name="Rectangle 103"/>
            <p:cNvSpPr>
              <a:spLocks noChangeArrowheads="1"/>
            </p:cNvSpPr>
            <p:nvPr userDrawn="1"/>
          </p:nvSpPr>
          <p:spPr bwMode="auto">
            <a:xfrm>
              <a:off x="5475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6" name="Rectangle 104"/>
            <p:cNvSpPr>
              <a:spLocks noChangeArrowheads="1"/>
            </p:cNvSpPr>
            <p:nvPr userDrawn="1"/>
          </p:nvSpPr>
          <p:spPr bwMode="auto">
            <a:xfrm>
              <a:off x="5633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7" name="Rectangle 105"/>
            <p:cNvSpPr>
              <a:spLocks noChangeArrowheads="1"/>
            </p:cNvSpPr>
            <p:nvPr userDrawn="1"/>
          </p:nvSpPr>
          <p:spPr bwMode="auto">
            <a:xfrm>
              <a:off x="5581" y="295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8" name="Rectangle 106"/>
            <p:cNvSpPr>
              <a:spLocks noChangeArrowheads="1"/>
            </p:cNvSpPr>
            <p:nvPr userDrawn="1"/>
          </p:nvSpPr>
          <p:spPr bwMode="auto">
            <a:xfrm>
              <a:off x="5527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9" name="Rectangle 107"/>
            <p:cNvSpPr>
              <a:spLocks noChangeArrowheads="1"/>
            </p:cNvSpPr>
            <p:nvPr userDrawn="1"/>
          </p:nvSpPr>
          <p:spPr bwMode="auto">
            <a:xfrm>
              <a:off x="5633" y="301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0" name="Rectangle 108"/>
            <p:cNvSpPr>
              <a:spLocks noChangeArrowheads="1"/>
            </p:cNvSpPr>
            <p:nvPr userDrawn="1"/>
          </p:nvSpPr>
          <p:spPr bwMode="auto">
            <a:xfrm>
              <a:off x="5475" y="301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1" name="Rectangle 109"/>
            <p:cNvSpPr>
              <a:spLocks noChangeArrowheads="1"/>
            </p:cNvSpPr>
            <p:nvPr userDrawn="1"/>
          </p:nvSpPr>
          <p:spPr bwMode="auto">
            <a:xfrm>
              <a:off x="5633" y="306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2" name="Rectangle 110"/>
            <p:cNvSpPr>
              <a:spLocks noChangeArrowheads="1"/>
            </p:cNvSpPr>
            <p:nvPr userDrawn="1"/>
          </p:nvSpPr>
          <p:spPr bwMode="auto">
            <a:xfrm>
              <a:off x="5581" y="306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3" name="Rectangle 111"/>
            <p:cNvSpPr>
              <a:spLocks noChangeArrowheads="1"/>
            </p:cNvSpPr>
            <p:nvPr userDrawn="1"/>
          </p:nvSpPr>
          <p:spPr bwMode="auto">
            <a:xfrm>
              <a:off x="5527" y="306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4" name="Rectangle 112"/>
            <p:cNvSpPr>
              <a:spLocks noChangeArrowheads="1"/>
            </p:cNvSpPr>
            <p:nvPr userDrawn="1"/>
          </p:nvSpPr>
          <p:spPr bwMode="auto">
            <a:xfrm>
              <a:off x="5633" y="311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5" name="Rectangle 113"/>
            <p:cNvSpPr>
              <a:spLocks noChangeArrowheads="1"/>
            </p:cNvSpPr>
            <p:nvPr userDrawn="1"/>
          </p:nvSpPr>
          <p:spPr bwMode="auto">
            <a:xfrm>
              <a:off x="5581" y="3117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6" name="Rectangle 114"/>
            <p:cNvSpPr>
              <a:spLocks noChangeArrowheads="1"/>
            </p:cNvSpPr>
            <p:nvPr userDrawn="1"/>
          </p:nvSpPr>
          <p:spPr bwMode="auto">
            <a:xfrm>
              <a:off x="5633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7" name="Rectangle 115"/>
            <p:cNvSpPr>
              <a:spLocks noChangeArrowheads="1"/>
            </p:cNvSpPr>
            <p:nvPr userDrawn="1"/>
          </p:nvSpPr>
          <p:spPr bwMode="auto">
            <a:xfrm>
              <a:off x="5527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8" name="Rectangle 116"/>
            <p:cNvSpPr>
              <a:spLocks noChangeArrowheads="1"/>
            </p:cNvSpPr>
            <p:nvPr userDrawn="1"/>
          </p:nvSpPr>
          <p:spPr bwMode="auto">
            <a:xfrm>
              <a:off x="5633" y="322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9" name="Rectangle 117"/>
            <p:cNvSpPr>
              <a:spLocks noChangeArrowheads="1"/>
            </p:cNvSpPr>
            <p:nvPr userDrawn="1"/>
          </p:nvSpPr>
          <p:spPr bwMode="auto">
            <a:xfrm>
              <a:off x="5581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0" name="Rectangle 118"/>
            <p:cNvSpPr>
              <a:spLocks noChangeArrowheads="1"/>
            </p:cNvSpPr>
            <p:nvPr userDrawn="1"/>
          </p:nvSpPr>
          <p:spPr bwMode="auto">
            <a:xfrm>
              <a:off x="5475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1" name="Rectangle 119"/>
            <p:cNvSpPr>
              <a:spLocks noChangeArrowheads="1"/>
            </p:cNvSpPr>
            <p:nvPr userDrawn="1"/>
          </p:nvSpPr>
          <p:spPr bwMode="auto">
            <a:xfrm>
              <a:off x="5633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2" name="Rectangle 120"/>
            <p:cNvSpPr>
              <a:spLocks noChangeArrowheads="1"/>
            </p:cNvSpPr>
            <p:nvPr userDrawn="1"/>
          </p:nvSpPr>
          <p:spPr bwMode="auto">
            <a:xfrm>
              <a:off x="5581" y="327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3" name="Rectangle 121"/>
            <p:cNvSpPr>
              <a:spLocks noChangeArrowheads="1"/>
            </p:cNvSpPr>
            <p:nvPr userDrawn="1"/>
          </p:nvSpPr>
          <p:spPr bwMode="auto">
            <a:xfrm>
              <a:off x="5527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4" name="Rectangle 122"/>
            <p:cNvSpPr>
              <a:spLocks noChangeArrowheads="1"/>
            </p:cNvSpPr>
            <p:nvPr userDrawn="1"/>
          </p:nvSpPr>
          <p:spPr bwMode="auto">
            <a:xfrm>
              <a:off x="5633" y="332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5" name="Rectangle 123"/>
            <p:cNvSpPr>
              <a:spLocks noChangeArrowheads="1"/>
            </p:cNvSpPr>
            <p:nvPr userDrawn="1"/>
          </p:nvSpPr>
          <p:spPr bwMode="auto">
            <a:xfrm>
              <a:off x="5581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6" name="Rectangle 124"/>
            <p:cNvSpPr>
              <a:spLocks noChangeArrowheads="1"/>
            </p:cNvSpPr>
            <p:nvPr userDrawn="1"/>
          </p:nvSpPr>
          <p:spPr bwMode="auto">
            <a:xfrm>
              <a:off x="5475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7" name="Rectangle 125"/>
            <p:cNvSpPr>
              <a:spLocks noChangeArrowheads="1"/>
            </p:cNvSpPr>
            <p:nvPr userDrawn="1"/>
          </p:nvSpPr>
          <p:spPr bwMode="auto">
            <a:xfrm>
              <a:off x="5633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8" name="Rectangle 126"/>
            <p:cNvSpPr>
              <a:spLocks noChangeArrowheads="1"/>
            </p:cNvSpPr>
            <p:nvPr userDrawn="1"/>
          </p:nvSpPr>
          <p:spPr bwMode="auto">
            <a:xfrm>
              <a:off x="5581" y="3383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9" name="Rectangle 127"/>
            <p:cNvSpPr>
              <a:spLocks noChangeArrowheads="1"/>
            </p:cNvSpPr>
            <p:nvPr userDrawn="1"/>
          </p:nvSpPr>
          <p:spPr bwMode="auto">
            <a:xfrm>
              <a:off x="5527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0" name="Rectangle 128"/>
            <p:cNvSpPr>
              <a:spLocks noChangeArrowheads="1"/>
            </p:cNvSpPr>
            <p:nvPr userDrawn="1"/>
          </p:nvSpPr>
          <p:spPr bwMode="auto">
            <a:xfrm>
              <a:off x="5633" y="3435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1" name="Rectangle 129"/>
            <p:cNvSpPr>
              <a:spLocks noChangeArrowheads="1"/>
            </p:cNvSpPr>
            <p:nvPr userDrawn="1"/>
          </p:nvSpPr>
          <p:spPr bwMode="auto">
            <a:xfrm>
              <a:off x="5633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2" name="Rectangle 130"/>
            <p:cNvSpPr>
              <a:spLocks noChangeArrowheads="1"/>
            </p:cNvSpPr>
            <p:nvPr userDrawn="1"/>
          </p:nvSpPr>
          <p:spPr bwMode="auto">
            <a:xfrm>
              <a:off x="5581" y="3489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3" name="Rectangle 131"/>
            <p:cNvSpPr>
              <a:spLocks noChangeArrowheads="1"/>
            </p:cNvSpPr>
            <p:nvPr userDrawn="1"/>
          </p:nvSpPr>
          <p:spPr bwMode="auto">
            <a:xfrm>
              <a:off x="5527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4" name="Rectangle 132"/>
            <p:cNvSpPr>
              <a:spLocks noChangeArrowheads="1"/>
            </p:cNvSpPr>
            <p:nvPr userDrawn="1"/>
          </p:nvSpPr>
          <p:spPr bwMode="auto">
            <a:xfrm>
              <a:off x="5633" y="354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5" name="Rectangle 133"/>
            <p:cNvSpPr>
              <a:spLocks noChangeArrowheads="1"/>
            </p:cNvSpPr>
            <p:nvPr userDrawn="1"/>
          </p:nvSpPr>
          <p:spPr bwMode="auto">
            <a:xfrm>
              <a:off x="5581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6" name="Rectangle 134"/>
            <p:cNvSpPr>
              <a:spLocks noChangeArrowheads="1"/>
            </p:cNvSpPr>
            <p:nvPr userDrawn="1"/>
          </p:nvSpPr>
          <p:spPr bwMode="auto">
            <a:xfrm>
              <a:off x="5475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7" name="Rectangle 135"/>
            <p:cNvSpPr>
              <a:spLocks noChangeArrowheads="1"/>
            </p:cNvSpPr>
            <p:nvPr userDrawn="1"/>
          </p:nvSpPr>
          <p:spPr bwMode="auto">
            <a:xfrm>
              <a:off x="5633" y="359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8" name="Rectangle 136"/>
            <p:cNvSpPr>
              <a:spLocks noChangeArrowheads="1"/>
            </p:cNvSpPr>
            <p:nvPr userDrawn="1"/>
          </p:nvSpPr>
          <p:spPr bwMode="auto">
            <a:xfrm>
              <a:off x="5527" y="359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9" name="Rectangle 137"/>
            <p:cNvSpPr>
              <a:spLocks noChangeArrowheads="1"/>
            </p:cNvSpPr>
            <p:nvPr userDrawn="1"/>
          </p:nvSpPr>
          <p:spPr bwMode="auto">
            <a:xfrm>
              <a:off x="5633" y="364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0" name="Rectangle 138"/>
            <p:cNvSpPr>
              <a:spLocks noChangeArrowheads="1"/>
            </p:cNvSpPr>
            <p:nvPr userDrawn="1"/>
          </p:nvSpPr>
          <p:spPr bwMode="auto">
            <a:xfrm>
              <a:off x="5581" y="364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1" name="Rectangle 139"/>
            <p:cNvSpPr>
              <a:spLocks noChangeArrowheads="1"/>
            </p:cNvSpPr>
            <p:nvPr userDrawn="1"/>
          </p:nvSpPr>
          <p:spPr bwMode="auto">
            <a:xfrm>
              <a:off x="5475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2" name="Rectangle 140"/>
            <p:cNvSpPr>
              <a:spLocks noChangeArrowheads="1"/>
            </p:cNvSpPr>
            <p:nvPr userDrawn="1"/>
          </p:nvSpPr>
          <p:spPr bwMode="auto">
            <a:xfrm>
              <a:off x="5633" y="369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3" name="Rectangle 141"/>
            <p:cNvSpPr>
              <a:spLocks noChangeArrowheads="1"/>
            </p:cNvSpPr>
            <p:nvPr userDrawn="1"/>
          </p:nvSpPr>
          <p:spPr bwMode="auto">
            <a:xfrm>
              <a:off x="5581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4" name="Rectangle 142"/>
            <p:cNvSpPr>
              <a:spLocks noChangeArrowheads="1"/>
            </p:cNvSpPr>
            <p:nvPr userDrawn="1"/>
          </p:nvSpPr>
          <p:spPr bwMode="auto">
            <a:xfrm>
              <a:off x="5633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5" name="Rectangle 143"/>
            <p:cNvSpPr>
              <a:spLocks noChangeArrowheads="1"/>
            </p:cNvSpPr>
            <p:nvPr userDrawn="1"/>
          </p:nvSpPr>
          <p:spPr bwMode="auto">
            <a:xfrm>
              <a:off x="5527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6" name="Rectangle 144"/>
            <p:cNvSpPr>
              <a:spLocks noChangeArrowheads="1"/>
            </p:cNvSpPr>
            <p:nvPr userDrawn="1"/>
          </p:nvSpPr>
          <p:spPr bwMode="auto">
            <a:xfrm>
              <a:off x="5633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7" name="Rectangle 145"/>
            <p:cNvSpPr>
              <a:spLocks noChangeArrowheads="1"/>
            </p:cNvSpPr>
            <p:nvPr userDrawn="1"/>
          </p:nvSpPr>
          <p:spPr bwMode="auto">
            <a:xfrm>
              <a:off x="5581" y="380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8" name="Rectangle 146"/>
            <p:cNvSpPr>
              <a:spLocks noChangeArrowheads="1"/>
            </p:cNvSpPr>
            <p:nvPr userDrawn="1"/>
          </p:nvSpPr>
          <p:spPr bwMode="auto">
            <a:xfrm>
              <a:off x="5527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9" name="Rectangle 147"/>
            <p:cNvSpPr>
              <a:spLocks noChangeArrowheads="1"/>
            </p:cNvSpPr>
            <p:nvPr userDrawn="1"/>
          </p:nvSpPr>
          <p:spPr bwMode="auto">
            <a:xfrm>
              <a:off x="5633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0" name="Rectangle 148"/>
            <p:cNvSpPr>
              <a:spLocks noChangeArrowheads="1"/>
            </p:cNvSpPr>
            <p:nvPr userDrawn="1"/>
          </p:nvSpPr>
          <p:spPr bwMode="auto">
            <a:xfrm>
              <a:off x="5581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1" name="Rectangle 149"/>
            <p:cNvSpPr>
              <a:spLocks noChangeArrowheads="1"/>
            </p:cNvSpPr>
            <p:nvPr userDrawn="1"/>
          </p:nvSpPr>
          <p:spPr bwMode="auto">
            <a:xfrm>
              <a:off x="5527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2" name="Rectangle 150"/>
            <p:cNvSpPr>
              <a:spLocks noChangeArrowheads="1"/>
            </p:cNvSpPr>
            <p:nvPr userDrawn="1"/>
          </p:nvSpPr>
          <p:spPr bwMode="auto">
            <a:xfrm>
              <a:off x="5475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3" name="Rectangle 151"/>
            <p:cNvSpPr>
              <a:spLocks noChangeArrowheads="1"/>
            </p:cNvSpPr>
            <p:nvPr userDrawn="1"/>
          </p:nvSpPr>
          <p:spPr bwMode="auto">
            <a:xfrm>
              <a:off x="5633" y="195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4" name="Rectangle 152"/>
            <p:cNvSpPr>
              <a:spLocks noChangeArrowheads="1"/>
            </p:cNvSpPr>
            <p:nvPr userDrawn="1"/>
          </p:nvSpPr>
          <p:spPr bwMode="auto">
            <a:xfrm>
              <a:off x="5581" y="1956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5" name="Rectangle 153"/>
            <p:cNvSpPr>
              <a:spLocks noChangeArrowheads="1"/>
            </p:cNvSpPr>
            <p:nvPr userDrawn="1"/>
          </p:nvSpPr>
          <p:spPr bwMode="auto">
            <a:xfrm>
              <a:off x="5527" y="195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6" name="Rectangle 154"/>
            <p:cNvSpPr>
              <a:spLocks noChangeArrowheads="1"/>
            </p:cNvSpPr>
            <p:nvPr userDrawn="1"/>
          </p:nvSpPr>
          <p:spPr bwMode="auto">
            <a:xfrm>
              <a:off x="5633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7" name="Rectangle 155"/>
            <p:cNvSpPr>
              <a:spLocks noChangeArrowheads="1"/>
            </p:cNvSpPr>
            <p:nvPr userDrawn="1"/>
          </p:nvSpPr>
          <p:spPr bwMode="auto">
            <a:xfrm>
              <a:off x="5527" y="2114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8" name="Rectangle 156"/>
            <p:cNvSpPr>
              <a:spLocks noChangeArrowheads="1"/>
            </p:cNvSpPr>
            <p:nvPr userDrawn="1"/>
          </p:nvSpPr>
          <p:spPr bwMode="auto">
            <a:xfrm>
              <a:off x="5527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9" name="Rectangle 157"/>
            <p:cNvSpPr>
              <a:spLocks noChangeArrowheads="1"/>
            </p:cNvSpPr>
            <p:nvPr userDrawn="1"/>
          </p:nvSpPr>
          <p:spPr bwMode="auto">
            <a:xfrm>
              <a:off x="5633" y="206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0" name="Rectangle 158"/>
            <p:cNvSpPr>
              <a:spLocks noChangeArrowheads="1"/>
            </p:cNvSpPr>
            <p:nvPr userDrawn="1"/>
          </p:nvSpPr>
          <p:spPr bwMode="auto">
            <a:xfrm>
              <a:off x="5581" y="206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1" name="Rectangle 159"/>
            <p:cNvSpPr>
              <a:spLocks noChangeArrowheads="1"/>
            </p:cNvSpPr>
            <p:nvPr userDrawn="1"/>
          </p:nvSpPr>
          <p:spPr bwMode="auto">
            <a:xfrm>
              <a:off x="5475" y="206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2" name="Rectangle 160"/>
            <p:cNvSpPr>
              <a:spLocks noChangeArrowheads="1"/>
            </p:cNvSpPr>
            <p:nvPr userDrawn="1"/>
          </p:nvSpPr>
          <p:spPr bwMode="auto">
            <a:xfrm>
              <a:off x="5633" y="2114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3" name="Rectangle 161"/>
            <p:cNvSpPr>
              <a:spLocks noChangeArrowheads="1"/>
            </p:cNvSpPr>
            <p:nvPr userDrawn="1"/>
          </p:nvSpPr>
          <p:spPr bwMode="auto">
            <a:xfrm>
              <a:off x="5633" y="216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4" name="Rectangle 162"/>
            <p:cNvSpPr>
              <a:spLocks noChangeArrowheads="1"/>
            </p:cNvSpPr>
            <p:nvPr userDrawn="1"/>
          </p:nvSpPr>
          <p:spPr bwMode="auto">
            <a:xfrm>
              <a:off x="5581" y="2168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5" name="Rectangle 163"/>
            <p:cNvSpPr>
              <a:spLocks noChangeArrowheads="1"/>
            </p:cNvSpPr>
            <p:nvPr userDrawn="1"/>
          </p:nvSpPr>
          <p:spPr bwMode="auto">
            <a:xfrm>
              <a:off x="5633" y="222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6" name="Rectangle 164"/>
            <p:cNvSpPr>
              <a:spLocks noChangeArrowheads="1"/>
            </p:cNvSpPr>
            <p:nvPr userDrawn="1"/>
          </p:nvSpPr>
          <p:spPr bwMode="auto">
            <a:xfrm>
              <a:off x="5581" y="2220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7" name="Rectangle 165"/>
            <p:cNvSpPr>
              <a:spLocks noChangeArrowheads="1"/>
            </p:cNvSpPr>
            <p:nvPr userDrawn="1"/>
          </p:nvSpPr>
          <p:spPr bwMode="auto">
            <a:xfrm>
              <a:off x="5527" y="222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8" name="Rectangle 166"/>
            <p:cNvSpPr>
              <a:spLocks noChangeArrowheads="1"/>
            </p:cNvSpPr>
            <p:nvPr userDrawn="1"/>
          </p:nvSpPr>
          <p:spPr bwMode="auto">
            <a:xfrm>
              <a:off x="5633" y="227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9" name="Rectangle 167"/>
            <p:cNvSpPr>
              <a:spLocks noChangeArrowheads="1"/>
            </p:cNvSpPr>
            <p:nvPr userDrawn="1"/>
          </p:nvSpPr>
          <p:spPr bwMode="auto">
            <a:xfrm>
              <a:off x="5633" y="232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0" name="Rectangle 168"/>
            <p:cNvSpPr>
              <a:spLocks noChangeArrowheads="1"/>
            </p:cNvSpPr>
            <p:nvPr userDrawn="1"/>
          </p:nvSpPr>
          <p:spPr bwMode="auto">
            <a:xfrm>
              <a:off x="5581" y="2272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1" name="Rectangle 169"/>
            <p:cNvSpPr>
              <a:spLocks noChangeArrowheads="1"/>
            </p:cNvSpPr>
            <p:nvPr userDrawn="1"/>
          </p:nvSpPr>
          <p:spPr bwMode="auto">
            <a:xfrm>
              <a:off x="5527" y="2326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2" name="Rectangle 170"/>
            <p:cNvSpPr>
              <a:spLocks noChangeArrowheads="1"/>
            </p:cNvSpPr>
            <p:nvPr userDrawn="1"/>
          </p:nvSpPr>
          <p:spPr bwMode="auto">
            <a:xfrm>
              <a:off x="5633" y="237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3" name="Rectangle 171"/>
            <p:cNvSpPr>
              <a:spLocks noChangeArrowheads="1"/>
            </p:cNvSpPr>
            <p:nvPr userDrawn="1"/>
          </p:nvSpPr>
          <p:spPr bwMode="auto">
            <a:xfrm>
              <a:off x="5581" y="2378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4" name="Rectangle 172"/>
            <p:cNvSpPr>
              <a:spLocks noChangeArrowheads="1"/>
            </p:cNvSpPr>
            <p:nvPr userDrawn="1"/>
          </p:nvSpPr>
          <p:spPr bwMode="auto">
            <a:xfrm>
              <a:off x="5475" y="2378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5" name="Rectangle 173"/>
            <p:cNvSpPr>
              <a:spLocks noChangeArrowheads="1"/>
            </p:cNvSpPr>
            <p:nvPr userDrawn="1"/>
          </p:nvSpPr>
          <p:spPr bwMode="auto">
            <a:xfrm>
              <a:off x="5581" y="1798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6" name="Rectangle 174"/>
            <p:cNvSpPr>
              <a:spLocks noChangeArrowheads="1"/>
            </p:cNvSpPr>
            <p:nvPr userDrawn="1"/>
          </p:nvSpPr>
          <p:spPr bwMode="auto">
            <a:xfrm>
              <a:off x="5581" y="477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7" name="Rectangle 175"/>
            <p:cNvSpPr>
              <a:spLocks noChangeArrowheads="1"/>
            </p:cNvSpPr>
            <p:nvPr userDrawn="1"/>
          </p:nvSpPr>
          <p:spPr bwMode="auto">
            <a:xfrm>
              <a:off x="5633" y="477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8" name="Rectangle 176"/>
            <p:cNvSpPr>
              <a:spLocks noChangeArrowheads="1"/>
            </p:cNvSpPr>
            <p:nvPr userDrawn="1"/>
          </p:nvSpPr>
          <p:spPr bwMode="auto">
            <a:xfrm>
              <a:off x="5527" y="42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9" name="Rectangle 177"/>
            <p:cNvSpPr>
              <a:spLocks noChangeArrowheads="1"/>
            </p:cNvSpPr>
            <p:nvPr userDrawn="1"/>
          </p:nvSpPr>
          <p:spPr bwMode="auto">
            <a:xfrm>
              <a:off x="5581" y="42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0" name="Rectangle 178"/>
            <p:cNvSpPr>
              <a:spLocks noChangeArrowheads="1"/>
            </p:cNvSpPr>
            <p:nvPr userDrawn="1"/>
          </p:nvSpPr>
          <p:spPr bwMode="auto">
            <a:xfrm>
              <a:off x="5633" y="42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1" name="Rectangle 179"/>
            <p:cNvSpPr>
              <a:spLocks noChangeArrowheads="1"/>
            </p:cNvSpPr>
            <p:nvPr userDrawn="1"/>
          </p:nvSpPr>
          <p:spPr bwMode="auto">
            <a:xfrm>
              <a:off x="5633" y="37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2" name="Rectangle 180"/>
            <p:cNvSpPr>
              <a:spLocks noChangeArrowheads="1"/>
            </p:cNvSpPr>
            <p:nvPr userDrawn="1"/>
          </p:nvSpPr>
          <p:spPr bwMode="auto">
            <a:xfrm>
              <a:off x="5475" y="37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3" name="Rectangle 181"/>
            <p:cNvSpPr>
              <a:spLocks noChangeArrowheads="1"/>
            </p:cNvSpPr>
            <p:nvPr userDrawn="1"/>
          </p:nvSpPr>
          <p:spPr bwMode="auto">
            <a:xfrm>
              <a:off x="5527" y="318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4" name="Rectangle 182"/>
            <p:cNvSpPr>
              <a:spLocks noChangeArrowheads="1"/>
            </p:cNvSpPr>
            <p:nvPr userDrawn="1"/>
          </p:nvSpPr>
          <p:spPr bwMode="auto">
            <a:xfrm>
              <a:off x="5581" y="318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5" name="Rectangle 183"/>
            <p:cNvSpPr>
              <a:spLocks noChangeArrowheads="1"/>
            </p:cNvSpPr>
            <p:nvPr userDrawn="1"/>
          </p:nvSpPr>
          <p:spPr bwMode="auto">
            <a:xfrm>
              <a:off x="5633" y="318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6" name="Rectangle 184"/>
            <p:cNvSpPr>
              <a:spLocks noChangeArrowheads="1"/>
            </p:cNvSpPr>
            <p:nvPr userDrawn="1"/>
          </p:nvSpPr>
          <p:spPr bwMode="auto">
            <a:xfrm>
              <a:off x="5581" y="266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7" name="Rectangle 185"/>
            <p:cNvSpPr>
              <a:spLocks noChangeArrowheads="1"/>
            </p:cNvSpPr>
            <p:nvPr userDrawn="1"/>
          </p:nvSpPr>
          <p:spPr bwMode="auto">
            <a:xfrm>
              <a:off x="5633" y="26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8" name="Rectangle 186"/>
            <p:cNvSpPr>
              <a:spLocks noChangeArrowheads="1"/>
            </p:cNvSpPr>
            <p:nvPr userDrawn="1"/>
          </p:nvSpPr>
          <p:spPr bwMode="auto">
            <a:xfrm>
              <a:off x="5527" y="212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9" name="Rectangle 187"/>
            <p:cNvSpPr>
              <a:spLocks noChangeArrowheads="1"/>
            </p:cNvSpPr>
            <p:nvPr userDrawn="1"/>
          </p:nvSpPr>
          <p:spPr bwMode="auto">
            <a:xfrm>
              <a:off x="5581" y="212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0" name="Rectangle 188"/>
            <p:cNvSpPr>
              <a:spLocks noChangeArrowheads="1"/>
            </p:cNvSpPr>
            <p:nvPr userDrawn="1"/>
          </p:nvSpPr>
          <p:spPr bwMode="auto">
            <a:xfrm>
              <a:off x="5633" y="212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1" name="Rectangle 189"/>
            <p:cNvSpPr>
              <a:spLocks noChangeArrowheads="1"/>
            </p:cNvSpPr>
            <p:nvPr userDrawn="1"/>
          </p:nvSpPr>
          <p:spPr bwMode="auto">
            <a:xfrm>
              <a:off x="5476" y="21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2" name="Rectangle 190"/>
            <p:cNvSpPr>
              <a:spLocks noChangeArrowheads="1"/>
            </p:cNvSpPr>
            <p:nvPr userDrawn="1"/>
          </p:nvSpPr>
          <p:spPr bwMode="auto">
            <a:xfrm>
              <a:off x="5527" y="16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3" name="Rectangle 191"/>
            <p:cNvSpPr>
              <a:spLocks noChangeArrowheads="1"/>
            </p:cNvSpPr>
            <p:nvPr userDrawn="1"/>
          </p:nvSpPr>
          <p:spPr bwMode="auto">
            <a:xfrm>
              <a:off x="5581" y="160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4" name="Rectangle 192"/>
            <p:cNvSpPr>
              <a:spLocks noChangeArrowheads="1"/>
            </p:cNvSpPr>
            <p:nvPr userDrawn="1"/>
          </p:nvSpPr>
          <p:spPr bwMode="auto">
            <a:xfrm>
              <a:off x="5633" y="16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5" name="Rectangle 193"/>
            <p:cNvSpPr>
              <a:spLocks noChangeArrowheads="1"/>
            </p:cNvSpPr>
            <p:nvPr userDrawn="1"/>
          </p:nvSpPr>
          <p:spPr bwMode="auto">
            <a:xfrm>
              <a:off x="5581" y="106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6" name="Rectangle 194"/>
            <p:cNvSpPr>
              <a:spLocks noChangeArrowheads="1"/>
            </p:cNvSpPr>
            <p:nvPr userDrawn="1"/>
          </p:nvSpPr>
          <p:spPr bwMode="auto">
            <a:xfrm>
              <a:off x="5633" y="106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7" name="Rectangle 195"/>
            <p:cNvSpPr>
              <a:spLocks noChangeArrowheads="1"/>
            </p:cNvSpPr>
            <p:nvPr userDrawn="1"/>
          </p:nvSpPr>
          <p:spPr bwMode="auto">
            <a:xfrm>
              <a:off x="5527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8" name="Rectangle 196"/>
            <p:cNvSpPr>
              <a:spLocks noChangeArrowheads="1"/>
            </p:cNvSpPr>
            <p:nvPr userDrawn="1"/>
          </p:nvSpPr>
          <p:spPr bwMode="auto">
            <a:xfrm>
              <a:off x="5581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9" name="Rectangle 197"/>
            <p:cNvSpPr>
              <a:spLocks noChangeArrowheads="1"/>
            </p:cNvSpPr>
            <p:nvPr userDrawn="1"/>
          </p:nvSpPr>
          <p:spPr bwMode="auto">
            <a:xfrm>
              <a:off x="5633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0" name="Rectangle 198"/>
            <p:cNvSpPr>
              <a:spLocks noChangeArrowheads="1"/>
            </p:cNvSpPr>
            <p:nvPr userDrawn="1"/>
          </p:nvSpPr>
          <p:spPr bwMode="auto">
            <a:xfrm>
              <a:off x="5475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273607" name="Rectangle 199"/>
          <p:cNvSpPr>
            <a:spLocks noGrp="1" noChangeArrowheads="1"/>
          </p:cNvSpPr>
          <p:nvPr>
            <p:ph type="ctrTitle"/>
          </p:nvPr>
        </p:nvSpPr>
        <p:spPr>
          <a:xfrm>
            <a:off x="179388" y="115888"/>
            <a:ext cx="8424862" cy="2736850"/>
          </a:xfrm>
        </p:spPr>
        <p:txBody>
          <a:bodyPr anchor="b" anchorCtr="1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de-AT"/>
              <a:t>Click to edit Master title style</a:t>
            </a:r>
          </a:p>
        </p:txBody>
      </p:sp>
      <p:sp>
        <p:nvSpPr>
          <p:cNvPr id="273608" name="Rectangle 200"/>
          <p:cNvSpPr>
            <a:spLocks noGrp="1" noChangeArrowheads="1"/>
          </p:cNvSpPr>
          <p:nvPr>
            <p:ph type="subTitle" idx="1"/>
          </p:nvPr>
        </p:nvSpPr>
        <p:spPr>
          <a:xfrm>
            <a:off x="179388" y="2997200"/>
            <a:ext cx="8424862" cy="1439863"/>
          </a:xfrm>
        </p:spPr>
        <p:txBody>
          <a:bodyPr anchor="ctr"/>
          <a:lstStyle>
            <a:lvl1pPr marL="0" indent="0" algn="ctr">
              <a:buFont typeface="Arial" charset="0"/>
              <a:buNone/>
              <a:defRPr sz="3600"/>
            </a:lvl1pPr>
          </a:lstStyle>
          <a:p>
            <a:r>
              <a:rPr lang="de-AT"/>
              <a:t>Click to edit Master subtitle style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3075" y="44450"/>
            <a:ext cx="2212975" cy="6337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9388" y="44450"/>
            <a:ext cx="6491287" cy="6337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44450"/>
            <a:ext cx="7761287" cy="7572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79388" y="908050"/>
            <a:ext cx="8856662" cy="5473700"/>
          </a:xfrm>
        </p:spPr>
        <p:txBody>
          <a:bodyPr/>
          <a:lstStyle/>
          <a:p>
            <a:pPr lvl="0"/>
            <a:endParaRPr lang="de-AT" noProof="0" smtClean="0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44450"/>
            <a:ext cx="7761287" cy="7572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79388" y="908050"/>
            <a:ext cx="4351337" cy="5473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3125" y="908050"/>
            <a:ext cx="4352925" cy="5473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9063" y="908050"/>
            <a:ext cx="4376737" cy="5473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908050"/>
            <a:ext cx="4378325" cy="5473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5349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de-A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9388" y="908050"/>
            <a:ext cx="4351337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3125" y="908050"/>
            <a:ext cx="4352925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AT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693150" y="6327775"/>
            <a:ext cx="361950" cy="406400"/>
            <a:chOff x="5494" y="4030"/>
            <a:chExt cx="179" cy="201"/>
          </a:xfrm>
        </p:grpSpPr>
        <p:sp>
          <p:nvSpPr>
            <p:cNvPr id="272387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88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89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0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1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2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3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4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272395" name="Freeform 11"/>
          <p:cNvSpPr>
            <a:spLocks/>
          </p:cNvSpPr>
          <p:nvPr/>
        </p:nvSpPr>
        <p:spPr bwMode="auto">
          <a:xfrm>
            <a:off x="115888" y="85725"/>
            <a:ext cx="8912225" cy="669925"/>
          </a:xfrm>
          <a:custGeom>
            <a:avLst/>
            <a:gdLst/>
            <a:ahLst/>
            <a:cxnLst>
              <a:cxn ang="0">
                <a:pos x="5614" y="422"/>
              </a:cxn>
              <a:cxn ang="0">
                <a:pos x="202" y="422"/>
              </a:cxn>
              <a:cxn ang="0">
                <a:pos x="202" y="422"/>
              </a:cxn>
              <a:cxn ang="0">
                <a:pos x="180" y="422"/>
              </a:cxn>
              <a:cxn ang="0">
                <a:pos x="161" y="418"/>
              </a:cxn>
              <a:cxn ang="0">
                <a:pos x="141" y="413"/>
              </a:cxn>
              <a:cxn ang="0">
                <a:pos x="123" y="407"/>
              </a:cxn>
              <a:cxn ang="0">
                <a:pos x="106" y="397"/>
              </a:cxn>
              <a:cxn ang="0">
                <a:pos x="89" y="387"/>
              </a:cxn>
              <a:cxn ang="0">
                <a:pos x="74" y="375"/>
              </a:cxn>
              <a:cxn ang="0">
                <a:pos x="59" y="361"/>
              </a:cxn>
              <a:cxn ang="0">
                <a:pos x="45" y="346"/>
              </a:cxn>
              <a:cxn ang="0">
                <a:pos x="34" y="329"/>
              </a:cxn>
              <a:cxn ang="0">
                <a:pos x="24" y="313"/>
              </a:cxn>
              <a:cxn ang="0">
                <a:pos x="15" y="294"/>
              </a:cxn>
              <a:cxn ang="0">
                <a:pos x="8" y="274"/>
              </a:cxn>
              <a:cxn ang="0">
                <a:pos x="3" y="254"/>
              </a:cxn>
              <a:cxn ang="0">
                <a:pos x="2" y="234"/>
              </a:cxn>
              <a:cxn ang="0">
                <a:pos x="0" y="212"/>
              </a:cxn>
              <a:cxn ang="0">
                <a:pos x="0" y="212"/>
              </a:cxn>
              <a:cxn ang="0">
                <a:pos x="2" y="190"/>
              </a:cxn>
              <a:cxn ang="0">
                <a:pos x="3" y="168"/>
              </a:cxn>
              <a:cxn ang="0">
                <a:pos x="8" y="148"/>
              </a:cxn>
              <a:cxn ang="0">
                <a:pos x="15" y="129"/>
              </a:cxn>
              <a:cxn ang="0">
                <a:pos x="24" y="111"/>
              </a:cxn>
              <a:cxn ang="0">
                <a:pos x="34" y="92"/>
              </a:cxn>
              <a:cxn ang="0">
                <a:pos x="45" y="77"/>
              </a:cxn>
              <a:cxn ang="0">
                <a:pos x="59" y="62"/>
              </a:cxn>
              <a:cxn ang="0">
                <a:pos x="72" y="49"/>
              </a:cxn>
              <a:cxn ang="0">
                <a:pos x="89" y="37"/>
              </a:cxn>
              <a:cxn ang="0">
                <a:pos x="106" y="25"/>
              </a:cxn>
              <a:cxn ang="0">
                <a:pos x="123" y="17"/>
              </a:cxn>
              <a:cxn ang="0">
                <a:pos x="141" y="10"/>
              </a:cxn>
              <a:cxn ang="0">
                <a:pos x="160" y="5"/>
              </a:cxn>
              <a:cxn ang="0">
                <a:pos x="180" y="2"/>
              </a:cxn>
              <a:cxn ang="0">
                <a:pos x="200" y="0"/>
              </a:cxn>
              <a:cxn ang="0">
                <a:pos x="5614" y="0"/>
              </a:cxn>
              <a:cxn ang="0">
                <a:pos x="5614" y="422"/>
              </a:cxn>
            </a:cxnLst>
            <a:rect l="0" t="0" r="r" b="b"/>
            <a:pathLst>
              <a:path w="5614" h="422">
                <a:moveTo>
                  <a:pt x="5614" y="422"/>
                </a:moveTo>
                <a:lnTo>
                  <a:pt x="202" y="422"/>
                </a:lnTo>
                <a:lnTo>
                  <a:pt x="202" y="422"/>
                </a:lnTo>
                <a:lnTo>
                  <a:pt x="180" y="422"/>
                </a:lnTo>
                <a:lnTo>
                  <a:pt x="161" y="418"/>
                </a:lnTo>
                <a:lnTo>
                  <a:pt x="141" y="413"/>
                </a:lnTo>
                <a:lnTo>
                  <a:pt x="123" y="407"/>
                </a:lnTo>
                <a:lnTo>
                  <a:pt x="106" y="397"/>
                </a:lnTo>
                <a:lnTo>
                  <a:pt x="89" y="387"/>
                </a:lnTo>
                <a:lnTo>
                  <a:pt x="74" y="375"/>
                </a:lnTo>
                <a:lnTo>
                  <a:pt x="59" y="361"/>
                </a:lnTo>
                <a:lnTo>
                  <a:pt x="45" y="346"/>
                </a:lnTo>
                <a:lnTo>
                  <a:pt x="34" y="329"/>
                </a:lnTo>
                <a:lnTo>
                  <a:pt x="24" y="313"/>
                </a:lnTo>
                <a:lnTo>
                  <a:pt x="15" y="294"/>
                </a:lnTo>
                <a:lnTo>
                  <a:pt x="8" y="274"/>
                </a:lnTo>
                <a:lnTo>
                  <a:pt x="3" y="254"/>
                </a:lnTo>
                <a:lnTo>
                  <a:pt x="2" y="234"/>
                </a:lnTo>
                <a:lnTo>
                  <a:pt x="0" y="212"/>
                </a:lnTo>
                <a:lnTo>
                  <a:pt x="0" y="212"/>
                </a:lnTo>
                <a:lnTo>
                  <a:pt x="2" y="190"/>
                </a:lnTo>
                <a:lnTo>
                  <a:pt x="3" y="168"/>
                </a:lnTo>
                <a:lnTo>
                  <a:pt x="8" y="148"/>
                </a:lnTo>
                <a:lnTo>
                  <a:pt x="15" y="129"/>
                </a:lnTo>
                <a:lnTo>
                  <a:pt x="24" y="111"/>
                </a:lnTo>
                <a:lnTo>
                  <a:pt x="34" y="92"/>
                </a:lnTo>
                <a:lnTo>
                  <a:pt x="45" y="77"/>
                </a:lnTo>
                <a:lnTo>
                  <a:pt x="59" y="62"/>
                </a:lnTo>
                <a:lnTo>
                  <a:pt x="72" y="49"/>
                </a:lnTo>
                <a:lnTo>
                  <a:pt x="89" y="37"/>
                </a:lnTo>
                <a:lnTo>
                  <a:pt x="106" y="25"/>
                </a:lnTo>
                <a:lnTo>
                  <a:pt x="123" y="17"/>
                </a:lnTo>
                <a:lnTo>
                  <a:pt x="141" y="10"/>
                </a:lnTo>
                <a:lnTo>
                  <a:pt x="160" y="5"/>
                </a:lnTo>
                <a:lnTo>
                  <a:pt x="180" y="2"/>
                </a:lnTo>
                <a:lnTo>
                  <a:pt x="200" y="0"/>
                </a:lnTo>
                <a:lnTo>
                  <a:pt x="5614" y="0"/>
                </a:lnTo>
                <a:lnTo>
                  <a:pt x="5614" y="422"/>
                </a:lnTo>
                <a:close/>
              </a:path>
            </a:pathLst>
          </a:custGeom>
          <a:solidFill>
            <a:srgbClr val="2AA3D8"/>
          </a:solidFill>
          <a:ln w="15875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AT"/>
          </a:p>
        </p:txBody>
      </p:sp>
      <p:sp>
        <p:nvSpPr>
          <p:cNvPr id="272409" name="Freeform 25"/>
          <p:cNvSpPr>
            <a:spLocks/>
          </p:cNvSpPr>
          <p:nvPr/>
        </p:nvSpPr>
        <p:spPr bwMode="auto">
          <a:xfrm>
            <a:off x="8470900" y="531813"/>
            <a:ext cx="431800" cy="15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72" y="0"/>
              </a:cxn>
              <a:cxn ang="0">
                <a:pos x="0" y="0"/>
              </a:cxn>
            </a:cxnLst>
            <a:rect l="0" t="0" r="r" b="b"/>
            <a:pathLst>
              <a:path w="272">
                <a:moveTo>
                  <a:pt x="0" y="0"/>
                </a:moveTo>
                <a:lnTo>
                  <a:pt x="27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AT"/>
          </a:p>
        </p:txBody>
      </p:sp>
      <p:sp>
        <p:nvSpPr>
          <p:cNvPr id="8198" name="Rectangle 26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44450"/>
            <a:ext cx="7761287" cy="75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AT" smtClean="0"/>
              <a:t>Click to edit Master title style</a:t>
            </a:r>
          </a:p>
        </p:txBody>
      </p:sp>
      <p:sp>
        <p:nvSpPr>
          <p:cNvPr id="8199" name="Rectangle 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908050"/>
            <a:ext cx="8856662" cy="547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 smtClean="0"/>
              <a:t>Text</a:t>
            </a:r>
          </a:p>
          <a:p>
            <a:pPr lvl="1"/>
            <a:r>
              <a:rPr lang="de-AT" dirty="0" smtClean="0"/>
              <a:t>Text</a:t>
            </a:r>
          </a:p>
          <a:p>
            <a:pPr lvl="2"/>
            <a:r>
              <a:rPr lang="de-AT" dirty="0" smtClean="0"/>
              <a:t>Text</a:t>
            </a:r>
          </a:p>
          <a:p>
            <a:pPr lvl="3"/>
            <a:r>
              <a:rPr lang="de-AT" dirty="0" smtClean="0"/>
              <a:t>Text</a:t>
            </a:r>
          </a:p>
          <a:p>
            <a:pPr lvl="4"/>
            <a:r>
              <a:rPr lang="de-AT" dirty="0" smtClean="0"/>
              <a:t>Text</a:t>
            </a:r>
          </a:p>
        </p:txBody>
      </p:sp>
      <p:sp>
        <p:nvSpPr>
          <p:cNvPr id="272412" name="Rectangle 2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9388" y="6511925"/>
            <a:ext cx="3671887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5F5F5F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272413" name="Rectangle 2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30663" y="6507163"/>
            <a:ext cx="10795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5F5F5F"/>
                </a:solidFill>
                <a:latin typeface="Arial" charset="0"/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  <p:pic>
        <p:nvPicPr>
          <p:cNvPr id="30" name="Picture 31" descr="TU_Signet_white.png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795" y="156368"/>
            <a:ext cx="527050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7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60363" indent="-360363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900113" indent="-360363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3000">
          <a:solidFill>
            <a:schemeClr val="tx1"/>
          </a:solidFill>
          <a:latin typeface="+mn-lt"/>
        </a:defRPr>
      </a:lvl2pPr>
      <a:lvl3pPr marL="1346200" indent="-26670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800">
          <a:solidFill>
            <a:schemeClr val="tx1"/>
          </a:solidFill>
          <a:latin typeface="+mn-lt"/>
        </a:defRPr>
      </a:lvl3pPr>
      <a:lvl4pPr marL="1792288" indent="-26670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600">
          <a:solidFill>
            <a:schemeClr val="tx1"/>
          </a:solidFill>
          <a:latin typeface="+mn-lt"/>
        </a:defRPr>
      </a:lvl4pPr>
      <a:lvl5pPr marL="2239963" indent="-268288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5pPr>
      <a:lvl6pPr marL="26971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6pPr>
      <a:lvl7pPr marL="31543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7pPr>
      <a:lvl8pPr marL="36115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8pPr>
      <a:lvl9pPr marL="40687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Procedural Modeling of Complex Systems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Bernhard Rainer</a:t>
            </a:r>
            <a:r>
              <a:rPr lang="en-US" baseline="30000" dirty="0" smtClean="0"/>
              <a:t>1</a:t>
            </a:r>
            <a:r>
              <a:rPr lang="en-US" dirty="0" smtClean="0"/>
              <a:t> and Silvester Farda</a:t>
            </a:r>
            <a:r>
              <a:rPr lang="en-US" baseline="30000" dirty="0" smtClean="0"/>
              <a:t>1</a:t>
            </a:r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79388" y="4652963"/>
            <a:ext cx="4176712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 smtClean="0">
                <a:solidFill>
                  <a:schemeClr val="bg2"/>
                </a:solidFill>
              </a:rPr>
              <a:t>and </a:t>
            </a:r>
            <a:r>
              <a:rPr lang="en-US" sz="2000" dirty="0">
                <a:solidFill>
                  <a:schemeClr val="bg2"/>
                </a:solidFill>
              </a:rPr>
              <a:t>Algorithms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sz="2000" b="1" dirty="0">
                <a:solidFill>
                  <a:schemeClr val="bg2"/>
                </a:solidFill>
              </a:rPr>
              <a:t>Vienna University of Technology</a:t>
            </a: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4427538" y="4652963"/>
            <a:ext cx="4176712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baseline="30000" dirty="0">
                <a:solidFill>
                  <a:schemeClr val="bg2"/>
                </a:solidFill>
              </a:rPr>
              <a:t>2 </a:t>
            </a:r>
            <a:r>
              <a:rPr lang="en-US" sz="2000" dirty="0">
                <a:solidFill>
                  <a:schemeClr val="bg2"/>
                </a:solidFill>
              </a:rPr>
              <a:t>&lt;insert 2nd affiliation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(institute) here&gt;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sz="2000" b="1" dirty="0">
                <a:solidFill>
                  <a:schemeClr val="bg2"/>
                </a:solidFill>
              </a:rPr>
              <a:t>&lt;insert 2nd affiliation </a:t>
            </a:r>
            <a:br>
              <a:rPr lang="en-US" sz="2000" b="1" dirty="0">
                <a:solidFill>
                  <a:schemeClr val="bg2"/>
                </a:solidFill>
              </a:rPr>
            </a:br>
            <a:r>
              <a:rPr lang="en-US" sz="2000" b="1" dirty="0">
                <a:solidFill>
                  <a:schemeClr val="bg2"/>
                </a:solidFill>
              </a:rPr>
              <a:t>(university) here&gt;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79512" y="4221385"/>
            <a:ext cx="8424862" cy="143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113" indent="-360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2"/>
              </a:buBlip>
              <a:defRPr sz="3000">
                <a:solidFill>
                  <a:schemeClr val="tx1"/>
                </a:solidFill>
                <a:latin typeface="+mn-lt"/>
              </a:defRPr>
            </a:lvl2pPr>
            <a:lvl3pPr marL="13462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2"/>
              </a:buBlip>
              <a:defRPr sz="2800">
                <a:solidFill>
                  <a:schemeClr val="tx1"/>
                </a:solidFill>
                <a:latin typeface="+mn-lt"/>
              </a:defRPr>
            </a:lvl3pPr>
            <a:lvl4pPr marL="1792288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2"/>
              </a:buBlip>
              <a:defRPr sz="2600">
                <a:solidFill>
                  <a:schemeClr val="tx1"/>
                </a:solidFill>
                <a:latin typeface="+mn-lt"/>
              </a:defRPr>
            </a:lvl4pPr>
            <a:lvl5pPr marL="2239963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</a:defRPr>
            </a:lvl5pPr>
            <a:lvl6pPr marL="2697163" indent="-268288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</a:defRPr>
            </a:lvl6pPr>
            <a:lvl7pPr marL="3154363" indent="-268288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</a:defRPr>
            </a:lvl7pPr>
            <a:lvl8pPr marL="3611563" indent="-268288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</a:defRPr>
            </a:lvl8pPr>
            <a:lvl9pPr marL="4068763" indent="-268288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sz="2800" kern="0" baseline="30000" dirty="0" smtClean="0"/>
              <a:t>1</a:t>
            </a:r>
            <a:r>
              <a:rPr lang="en-US" sz="2800" kern="0" dirty="0" smtClean="0"/>
              <a:t>TU Wien, Austria</a:t>
            </a:r>
            <a:endParaRPr lang="en-US" sz="2800" kern="0" baseline="30000" dirty="0" smtClean="0"/>
          </a:p>
        </p:txBody>
      </p:sp>
    </p:spTree>
    <p:extLst>
      <p:ext uri="{BB962C8B-B14F-4D97-AF65-F5344CB8AC3E}">
        <p14:creationId xmlns:p14="http://schemas.microsoft.com/office/powerpoint/2010/main" val="223134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Contour Primitives</a:t>
            </a:r>
          </a:p>
          <a:p>
            <a:pPr lvl="1"/>
            <a:r>
              <a:rPr lang="en-GB" dirty="0" smtClean="0"/>
              <a:t>Curve around </a:t>
            </a:r>
            <a:r>
              <a:rPr lang="en-GB" dirty="0" err="1" smtClean="0"/>
              <a:t>center</a:t>
            </a:r>
            <a:r>
              <a:rPr lang="en-GB" dirty="0" smtClean="0"/>
              <a:t>, set of profile curves describe the elevation in radial direction</a:t>
            </a:r>
          </a:p>
          <a:p>
            <a:pPr lvl="1"/>
            <a:r>
              <a:rPr lang="en-GB" dirty="0" smtClean="0"/>
              <a:t>Used for more complex features, like lakes</a:t>
            </a:r>
          </a:p>
          <a:p>
            <a:pPr lvl="1"/>
            <a:endParaRPr lang="en-GB" dirty="0" smtClean="0"/>
          </a:p>
          <a:p>
            <a:pPr lvl="1">
              <a:buNone/>
            </a:pPr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10</a:t>
            </a:fld>
            <a:endParaRPr lang="de-AT" dirty="0"/>
          </a:p>
        </p:txBody>
      </p:sp>
      <p:pic>
        <p:nvPicPr>
          <p:cNvPr id="4098" name="Picture 2" descr="C:\Users\Bernhard\Desktop\Seminar_aus_Computergraphik\Report\GGP15\contour_primitiv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3645024"/>
            <a:ext cx="6688138" cy="22002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Operators</a:t>
            </a:r>
          </a:p>
          <a:p>
            <a:pPr lvl="1"/>
            <a:r>
              <a:rPr lang="en-GB" dirty="0" smtClean="0"/>
              <a:t>Combine several primitives using their weight functions</a:t>
            </a:r>
          </a:p>
          <a:p>
            <a:pPr lvl="1"/>
            <a:r>
              <a:rPr lang="en-GB" dirty="0" smtClean="0"/>
              <a:t>Addition</a:t>
            </a:r>
          </a:p>
          <a:p>
            <a:pPr lvl="1"/>
            <a:r>
              <a:rPr lang="en-GB" dirty="0" smtClean="0"/>
              <a:t>Blend</a:t>
            </a:r>
          </a:p>
          <a:p>
            <a:pPr lvl="1"/>
            <a:r>
              <a:rPr lang="en-GB" dirty="0" smtClean="0"/>
              <a:t>Replace</a:t>
            </a:r>
          </a:p>
          <a:p>
            <a:pPr lvl="1"/>
            <a:r>
              <a:rPr lang="en-GB" dirty="0" smtClean="0"/>
              <a:t>Warp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11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12</a:t>
            </a:fld>
            <a:endParaRPr lang="de-AT" dirty="0"/>
          </a:p>
        </p:txBody>
      </p:sp>
      <p:pic>
        <p:nvPicPr>
          <p:cNvPr id="5122" name="Picture 2" descr="C:\Users\Bernhard\Desktop\Seminar_aus_Computergraphik\Report\GGP15\addition_operato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196752"/>
            <a:ext cx="6669087" cy="2362200"/>
          </a:xfrm>
          <a:prstGeom prst="rect">
            <a:avLst/>
          </a:prstGeom>
          <a:noFill/>
        </p:spPr>
      </p:pic>
      <p:pic>
        <p:nvPicPr>
          <p:cNvPr id="5123" name="Picture 3" descr="C:\Users\Bernhard\Desktop\Seminar_aus_Computergraphik\Report\GGP15\blend_operat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3717032"/>
            <a:ext cx="6764337" cy="2400300"/>
          </a:xfrm>
          <a:prstGeom prst="rect">
            <a:avLst/>
          </a:prstGeom>
          <a:noFill/>
        </p:spPr>
      </p:pic>
      <p:pic>
        <p:nvPicPr>
          <p:cNvPr id="9" name="Picture 2" descr="C:\Users\Bernhard\Desktop\Seminar_aus_Computergraphik\Report\GGP15\addition_operato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196752"/>
            <a:ext cx="6669087" cy="2362200"/>
          </a:xfrm>
          <a:prstGeom prst="rect">
            <a:avLst/>
          </a:prstGeom>
          <a:noFill/>
        </p:spPr>
      </p:pic>
      <p:pic>
        <p:nvPicPr>
          <p:cNvPr id="10" name="Picture 2" descr="C:\Users\Bernhard\Desktop\Seminar_aus_Computergraphik\Report\GGP15\addition_operato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196752"/>
            <a:ext cx="6669087" cy="2362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13</a:t>
            </a:fld>
            <a:endParaRPr lang="de-AT" dirty="0"/>
          </a:p>
        </p:txBody>
      </p:sp>
      <p:pic>
        <p:nvPicPr>
          <p:cNvPr id="6" name="Picture 4" descr="C:\Users\Bernhard\Desktop\Seminar_aus_Computergraphik\Report\GGP15\replace_operator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980728"/>
            <a:ext cx="6592220" cy="2553056"/>
          </a:xfrm>
          <a:prstGeom prst="rect">
            <a:avLst/>
          </a:prstGeom>
          <a:noFill/>
        </p:spPr>
      </p:pic>
      <p:pic>
        <p:nvPicPr>
          <p:cNvPr id="6146" name="Picture 2" descr="C:\Users\Bernhard\Desktop\Seminar_aus_Computergraphik\Report\GGP15\warp_operat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3861048"/>
            <a:ext cx="6707188" cy="22288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Create terrain from river network</a:t>
            </a:r>
          </a:p>
          <a:p>
            <a:r>
              <a:rPr lang="en-GB" dirty="0" smtClean="0"/>
              <a:t>Generate river network using probabilistic approach</a:t>
            </a:r>
          </a:p>
          <a:p>
            <a:r>
              <a:rPr lang="en-GB" dirty="0" smtClean="0"/>
              <a:t>Iteratively grow river network</a:t>
            </a:r>
          </a:p>
          <a:p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14</a:t>
            </a:fld>
            <a:endParaRPr lang="de-AT" dirty="0"/>
          </a:p>
        </p:txBody>
      </p:sp>
      <p:pic>
        <p:nvPicPr>
          <p:cNvPr id="8194" name="Picture 2" descr="C:\Users\Bernhard\Desktop\river_networ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3429000"/>
            <a:ext cx="7774703" cy="27816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River network can be interpreted as graph, whose nodes are: </a:t>
            </a:r>
          </a:p>
          <a:p>
            <a:pPr lvl="1"/>
            <a:r>
              <a:rPr lang="en-GB" dirty="0" smtClean="0"/>
              <a:t>Spring</a:t>
            </a:r>
          </a:p>
          <a:p>
            <a:pPr lvl="1"/>
            <a:r>
              <a:rPr lang="en-GB" dirty="0" smtClean="0"/>
              <a:t>Fork</a:t>
            </a:r>
          </a:p>
          <a:p>
            <a:pPr lvl="1"/>
            <a:r>
              <a:rPr lang="en-GB" dirty="0" smtClean="0"/>
              <a:t>Mouth</a:t>
            </a:r>
          </a:p>
          <a:p>
            <a:r>
              <a:rPr lang="en-GB" dirty="0" smtClean="0"/>
              <a:t>Each node has: </a:t>
            </a:r>
          </a:p>
          <a:p>
            <a:pPr lvl="1"/>
            <a:r>
              <a:rPr lang="en-GB" dirty="0" smtClean="0"/>
              <a:t>Position</a:t>
            </a:r>
          </a:p>
          <a:p>
            <a:pPr lvl="1"/>
            <a:r>
              <a:rPr lang="en-GB" dirty="0" smtClean="0"/>
              <a:t>Priority Index</a:t>
            </a:r>
          </a:p>
          <a:p>
            <a:pPr lvl="1"/>
            <a:endParaRPr lang="en-GB" dirty="0" smtClean="0"/>
          </a:p>
          <a:p>
            <a:pPr lvl="1">
              <a:buNone/>
            </a:pPr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15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River network generation</a:t>
            </a:r>
          </a:p>
          <a:p>
            <a:pPr lvl="1"/>
            <a:r>
              <a:rPr lang="en-GB" dirty="0" smtClean="0"/>
              <a:t>Node selection</a:t>
            </a:r>
          </a:p>
          <a:p>
            <a:pPr lvl="1"/>
            <a:r>
              <a:rPr lang="en-GB" dirty="0" smtClean="0"/>
              <a:t>Node expansion</a:t>
            </a:r>
          </a:p>
          <a:p>
            <a:pPr lvl="1"/>
            <a:r>
              <a:rPr lang="en-GB" dirty="0" smtClean="0"/>
              <a:t>Node creation</a:t>
            </a:r>
          </a:p>
          <a:p>
            <a:pPr lvl="1"/>
            <a:r>
              <a:rPr lang="en-GB" dirty="0" smtClean="0"/>
              <a:t>Repeat until all nodes are connected to river mouth</a:t>
            </a:r>
          </a:p>
          <a:p>
            <a:pPr lvl="1">
              <a:buNone/>
            </a:pPr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16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Node Selection</a:t>
            </a:r>
          </a:p>
          <a:p>
            <a:pPr lvl="1"/>
            <a:r>
              <a:rPr lang="en-GB" dirty="0" smtClean="0"/>
              <a:t>Candidate nodes are nodes that can be expanded from</a:t>
            </a:r>
          </a:p>
          <a:p>
            <a:pPr lvl="1"/>
            <a:r>
              <a:rPr lang="en-GB" dirty="0" smtClean="0"/>
              <a:t>Select node from candidate nodes based on heuristic that takes into account the elevation and priority index</a:t>
            </a:r>
          </a:p>
          <a:p>
            <a:pPr lvl="1"/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17</a:t>
            </a:fld>
            <a:endParaRPr lang="de-AT" dirty="0"/>
          </a:p>
        </p:txBody>
      </p:sp>
      <p:pic>
        <p:nvPicPr>
          <p:cNvPr id="9218" name="Picture 2" descr="C:\Users\Bernhard\Desktop\node_select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4005064"/>
            <a:ext cx="6264696" cy="23669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Node Expansion</a:t>
            </a:r>
          </a:p>
          <a:p>
            <a:pPr lvl="1"/>
            <a:r>
              <a:rPr lang="en-GB" dirty="0" smtClean="0"/>
              <a:t>Create new node</a:t>
            </a:r>
          </a:p>
          <a:p>
            <a:pPr lvl="1"/>
            <a:r>
              <a:rPr lang="en-GB" dirty="0" smtClean="0"/>
              <a:t>Type defined by: </a:t>
            </a:r>
          </a:p>
          <a:p>
            <a:pPr lvl="2"/>
            <a:r>
              <a:rPr lang="en-GB" dirty="0" smtClean="0"/>
              <a:t>Probabilities (supplied from user)</a:t>
            </a:r>
          </a:p>
          <a:p>
            <a:pPr lvl="2"/>
            <a:r>
              <a:rPr lang="en-GB" dirty="0" smtClean="0"/>
              <a:t>Horton-</a:t>
            </a:r>
            <a:r>
              <a:rPr lang="en-GB" dirty="0" err="1" smtClean="0"/>
              <a:t>Strahler</a:t>
            </a:r>
            <a:r>
              <a:rPr lang="en-GB" dirty="0" smtClean="0"/>
              <a:t> number</a:t>
            </a:r>
          </a:p>
          <a:p>
            <a:r>
              <a:rPr lang="en-GB" dirty="0" smtClean="0"/>
              <a:t>Node Creation</a:t>
            </a:r>
          </a:p>
          <a:p>
            <a:pPr lvl="1"/>
            <a:r>
              <a:rPr lang="en-GB" dirty="0" smtClean="0"/>
              <a:t>Insert created node</a:t>
            </a:r>
          </a:p>
          <a:p>
            <a:pPr lvl="1"/>
            <a:r>
              <a:rPr lang="en-GB" dirty="0" smtClean="0"/>
              <a:t>Check for correctness</a:t>
            </a:r>
          </a:p>
          <a:p>
            <a:pPr lvl="1"/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18</a:t>
            </a:fld>
            <a:endParaRPr lang="de-AT" dirty="0"/>
          </a:p>
        </p:txBody>
      </p:sp>
      <p:pic>
        <p:nvPicPr>
          <p:cNvPr id="10242" name="Picture 2" descr="C:\Users\Bernhard\Desktop\Seminar_aus_Computergraphik\Report\GGG13\horton-strahl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8064" y="3789040"/>
            <a:ext cx="3209925" cy="21812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Primitive Generation</a:t>
            </a:r>
          </a:p>
          <a:p>
            <a:pPr lvl="1"/>
            <a:r>
              <a:rPr lang="en-GB" dirty="0" smtClean="0"/>
              <a:t>Create </a:t>
            </a:r>
            <a:r>
              <a:rPr lang="en-GB" dirty="0" err="1" smtClean="0"/>
              <a:t>Voronoi</a:t>
            </a:r>
            <a:r>
              <a:rPr lang="en-GB" dirty="0" smtClean="0"/>
              <a:t> diagram of graph</a:t>
            </a:r>
          </a:p>
          <a:p>
            <a:pPr lvl="1"/>
            <a:r>
              <a:rPr lang="en-GB" dirty="0" smtClean="0"/>
              <a:t>For each </a:t>
            </a:r>
            <a:r>
              <a:rPr lang="en-GB" dirty="0" err="1" smtClean="0"/>
              <a:t>Voronoi</a:t>
            </a:r>
            <a:r>
              <a:rPr lang="en-GB" dirty="0" smtClean="0"/>
              <a:t> cell: </a:t>
            </a:r>
          </a:p>
          <a:p>
            <a:pPr lvl="2"/>
            <a:r>
              <a:rPr lang="en-GB" dirty="0" smtClean="0"/>
              <a:t>Create junctions between water inflows first, then connect to outflow(s)</a:t>
            </a:r>
          </a:p>
          <a:p>
            <a:pPr lvl="2"/>
            <a:r>
              <a:rPr lang="en-GB" dirty="0" smtClean="0"/>
              <a:t>Junction angle is influenced by </a:t>
            </a:r>
            <a:r>
              <a:rPr lang="en-GB" dirty="0" err="1" smtClean="0"/>
              <a:t>waterflow</a:t>
            </a:r>
            <a:endParaRPr lang="en-GB" dirty="0" smtClean="0"/>
          </a:p>
          <a:p>
            <a:pPr lvl="1"/>
            <a:r>
              <a:rPr lang="en-GB" dirty="0" smtClean="0"/>
              <a:t>Use </a:t>
            </a:r>
            <a:r>
              <a:rPr lang="en-GB" dirty="0" err="1" smtClean="0"/>
              <a:t>Horthon-Strahler</a:t>
            </a:r>
            <a:r>
              <a:rPr lang="en-GB" dirty="0" smtClean="0"/>
              <a:t> number as </a:t>
            </a:r>
            <a:r>
              <a:rPr lang="en-GB" dirty="0" err="1" smtClean="0"/>
              <a:t>waterflow</a:t>
            </a:r>
            <a:endParaRPr lang="en-GB" dirty="0" smtClean="0"/>
          </a:p>
          <a:p>
            <a:pPr lvl="1"/>
            <a:r>
              <a:rPr lang="en-GB" dirty="0" smtClean="0"/>
              <a:t>Predefined types of water-courses</a:t>
            </a:r>
          </a:p>
          <a:p>
            <a:pPr lvl="1">
              <a:buNone/>
            </a:pPr>
            <a:endParaRPr lang="en-GB" dirty="0" smtClean="0"/>
          </a:p>
          <a:p>
            <a:pPr lvl="1"/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19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Motivation</a:t>
            </a:r>
            <a:endParaRPr lang="en-GB" dirty="0"/>
          </a:p>
        </p:txBody>
      </p:sp>
      <p:pic>
        <p:nvPicPr>
          <p:cNvPr id="6" name="Inhaltsplatzhalter 5" descr="Motivatio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9388" y="1152326"/>
            <a:ext cx="8856662" cy="498514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Compute </a:t>
            </a:r>
            <a:r>
              <a:rPr lang="en-GB" dirty="0" err="1" smtClean="0"/>
              <a:t>heightfield</a:t>
            </a:r>
            <a:r>
              <a:rPr lang="en-GB" dirty="0" smtClean="0"/>
              <a:t> with Poisson distribution, restricted by distance to watershed</a:t>
            </a:r>
          </a:p>
          <a:p>
            <a:r>
              <a:rPr lang="en-GB" dirty="0" smtClean="0"/>
              <a:t>Insert primitives into construction tree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20</a:t>
            </a:fld>
            <a:endParaRPr lang="de-AT" dirty="0"/>
          </a:p>
        </p:txBody>
      </p:sp>
      <p:pic>
        <p:nvPicPr>
          <p:cNvPr id="11266" name="Picture 2" descr="C:\Users\Bernhard\Desktop\hydrolog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2780928"/>
            <a:ext cx="7122175" cy="3616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44450"/>
            <a:ext cx="8280920" cy="757238"/>
          </a:xfrm>
        </p:spPr>
        <p:txBody>
          <a:bodyPr/>
          <a:lstStyle/>
          <a:p>
            <a:r>
              <a:rPr lang="en-US" sz="2000" dirty="0" smtClean="0"/>
              <a:t>Large Scale Terrain Generation from Tectonic Uplift and </a:t>
            </a:r>
            <a:r>
              <a:rPr lang="en-GB" sz="2000" dirty="0" smtClean="0"/>
              <a:t>Fluvial Erosion</a:t>
            </a:r>
            <a:endParaRPr lang="en-GB" sz="2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/>
              <a:t>Terrain</a:t>
            </a:r>
            <a:r>
              <a:rPr lang="en-GB" dirty="0" smtClean="0"/>
              <a:t>  = result from combined action of tectonic uplift and erosion</a:t>
            </a:r>
          </a:p>
          <a:p>
            <a:r>
              <a:rPr lang="en-GB" b="1" dirty="0" smtClean="0"/>
              <a:t>Uplift map </a:t>
            </a:r>
            <a:r>
              <a:rPr lang="en-GB" dirty="0" smtClean="0"/>
              <a:t>= speed at which terrain is elevated by tectonics</a:t>
            </a:r>
          </a:p>
          <a:p>
            <a:r>
              <a:rPr lang="en-GB" b="1" dirty="0" smtClean="0"/>
              <a:t>Fluvial erosion </a:t>
            </a:r>
            <a:r>
              <a:rPr lang="en-GB" dirty="0" smtClean="0"/>
              <a:t>= erosion of bedrock material and its transportation downhill</a:t>
            </a:r>
          </a:p>
          <a:p>
            <a:r>
              <a:rPr lang="en-GB" b="1" dirty="0" smtClean="0"/>
              <a:t>Stream Power equation = </a:t>
            </a:r>
            <a:r>
              <a:rPr lang="en-GB" dirty="0" smtClean="0"/>
              <a:t>rate of change of surface topography, controlled by uplift and erosion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21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44450"/>
            <a:ext cx="8280920" cy="757238"/>
          </a:xfrm>
        </p:spPr>
        <p:txBody>
          <a:bodyPr/>
          <a:lstStyle/>
          <a:p>
            <a:r>
              <a:rPr lang="en-US" sz="2000" dirty="0" smtClean="0"/>
              <a:t>Large Scale Terrain Generation from Tectonic Uplift and </a:t>
            </a:r>
            <a:r>
              <a:rPr lang="en-GB" sz="2000" dirty="0" smtClean="0"/>
              <a:t>Fluvial Erosion</a:t>
            </a:r>
            <a:endParaRPr lang="en-GB" sz="2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Algorithm</a:t>
            </a:r>
          </a:p>
          <a:p>
            <a:pPr lvl="1"/>
            <a:r>
              <a:rPr lang="en-GB" dirty="0" smtClean="0"/>
              <a:t>Create randomly triangulated graph</a:t>
            </a:r>
          </a:p>
          <a:p>
            <a:pPr lvl="1"/>
            <a:r>
              <a:rPr lang="en-GB" dirty="0" smtClean="0"/>
              <a:t>Extract set of stream trees according to current elevation</a:t>
            </a:r>
          </a:p>
          <a:p>
            <a:pPr lvl="1"/>
            <a:r>
              <a:rPr lang="en-GB" dirty="0" smtClean="0"/>
              <a:t>Add new arcs to stream tree from overflowing lakes</a:t>
            </a:r>
          </a:p>
          <a:p>
            <a:pPr lvl="1"/>
            <a:r>
              <a:rPr lang="en-GB" dirty="0" smtClean="0"/>
              <a:t>Compute drainage area and local slope</a:t>
            </a:r>
          </a:p>
          <a:p>
            <a:pPr lvl="1"/>
            <a:r>
              <a:rPr lang="en-GB" dirty="0" smtClean="0"/>
              <a:t>Solve stream power equation</a:t>
            </a:r>
          </a:p>
          <a:p>
            <a:pPr lvl="1"/>
            <a:r>
              <a:rPr lang="en-GB" dirty="0" smtClean="0"/>
              <a:t>Stop when stabilization criterion is met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22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44450"/>
            <a:ext cx="8280920" cy="757238"/>
          </a:xfrm>
        </p:spPr>
        <p:txBody>
          <a:bodyPr/>
          <a:lstStyle/>
          <a:p>
            <a:r>
              <a:rPr lang="en-US" sz="2000" dirty="0" smtClean="0"/>
              <a:t>Large Scale Terrain Generation from Tectonic Uplift and </a:t>
            </a:r>
            <a:r>
              <a:rPr lang="en-GB" sz="2000" dirty="0" smtClean="0"/>
              <a:t>Fluvial Erosion</a:t>
            </a:r>
            <a:endParaRPr lang="en-GB" sz="2000" dirty="0"/>
          </a:p>
        </p:txBody>
      </p:sp>
      <p:pic>
        <p:nvPicPr>
          <p:cNvPr id="6" name="Inhaltsplatzhalter 5" descr="uplif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9388" y="2343887"/>
            <a:ext cx="8856662" cy="2602026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23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44450"/>
            <a:ext cx="8280920" cy="757238"/>
          </a:xfrm>
        </p:spPr>
        <p:txBody>
          <a:bodyPr/>
          <a:lstStyle/>
          <a:p>
            <a:r>
              <a:rPr lang="en-US" sz="2000" dirty="0" smtClean="0"/>
              <a:t>Large Scale Terrain Generation from Tectonic Uplift and </a:t>
            </a:r>
            <a:r>
              <a:rPr lang="en-GB" sz="2000" dirty="0" smtClean="0"/>
              <a:t>Fluvial Erosion</a:t>
            </a:r>
            <a:endParaRPr lang="en-GB" sz="2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Repeat for multiple time steps, with modified graph as input</a:t>
            </a:r>
          </a:p>
          <a:p>
            <a:r>
              <a:rPr lang="en-GB" dirty="0" smtClean="0"/>
              <a:t>Use proper time steps and scales. </a:t>
            </a:r>
          </a:p>
          <a:p>
            <a:pPr lvl="1"/>
            <a:r>
              <a:rPr lang="en-GB" sz="2800" dirty="0" smtClean="0"/>
              <a:t>Terrain size:  50x50 km</a:t>
            </a:r>
            <a:endParaRPr lang="en-GB" sz="2800" baseline="30000" dirty="0" smtClean="0"/>
          </a:p>
          <a:p>
            <a:pPr lvl="1"/>
            <a:r>
              <a:rPr lang="en-GB" sz="2800" dirty="0" smtClean="0"/>
              <a:t>Max. tectonic uplift = 5.0 * 10</a:t>
            </a:r>
            <a:r>
              <a:rPr lang="en-GB" sz="2800" baseline="30000" dirty="0" smtClean="0"/>
              <a:t>-4 </a:t>
            </a:r>
            <a:r>
              <a:rPr lang="en-GB" sz="2800" dirty="0" smtClean="0"/>
              <a:t>meters per year</a:t>
            </a:r>
          </a:p>
          <a:p>
            <a:pPr lvl="1"/>
            <a:r>
              <a:rPr lang="en-GB" sz="2800" dirty="0" smtClean="0"/>
              <a:t>Simulation time step: 2.5 * 10</a:t>
            </a:r>
            <a:r>
              <a:rPr lang="en-GB" sz="2800" baseline="30000" dirty="0" smtClean="0"/>
              <a:t>5 </a:t>
            </a:r>
            <a:r>
              <a:rPr lang="en-GB" sz="2800" dirty="0" smtClean="0"/>
              <a:t>years</a:t>
            </a:r>
          </a:p>
          <a:p>
            <a:r>
              <a:rPr lang="en-GB" dirty="0" smtClean="0"/>
              <a:t>Create Feature primitives from final graph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24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44450"/>
            <a:ext cx="8280920" cy="757238"/>
          </a:xfrm>
        </p:spPr>
        <p:txBody>
          <a:bodyPr/>
          <a:lstStyle/>
          <a:p>
            <a:r>
              <a:rPr lang="en-US" sz="2000" dirty="0" smtClean="0"/>
              <a:t>Large Scale Terrain Generation from Tectonic Uplift and </a:t>
            </a:r>
            <a:r>
              <a:rPr lang="en-GB" sz="2000" dirty="0" smtClean="0"/>
              <a:t>Fluvial Erosion</a:t>
            </a:r>
            <a:endParaRPr lang="en-GB" sz="20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25</a:t>
            </a:fld>
            <a:endParaRPr lang="de-AT" dirty="0"/>
          </a:p>
        </p:txBody>
      </p:sp>
      <p:pic>
        <p:nvPicPr>
          <p:cNvPr id="1026" name="Picture 2" descr="C:\Users\Bernhard\Desktop\uplift_iterations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268760"/>
            <a:ext cx="3867151" cy="2324100"/>
          </a:xfrm>
          <a:prstGeom prst="rect">
            <a:avLst/>
          </a:prstGeom>
          <a:noFill/>
        </p:spPr>
      </p:pic>
      <p:pic>
        <p:nvPicPr>
          <p:cNvPr id="1027" name="Picture 3" descr="C:\Users\Bernhard\Desktop\uplift_iterations1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1268760"/>
            <a:ext cx="3867150" cy="2324100"/>
          </a:xfrm>
          <a:prstGeom prst="rect">
            <a:avLst/>
          </a:prstGeom>
          <a:noFill/>
        </p:spPr>
      </p:pic>
      <p:pic>
        <p:nvPicPr>
          <p:cNvPr id="1028" name="Picture 4" descr="C:\Users\Bernhard\Desktop\uplift_iterations5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3861048"/>
            <a:ext cx="3867150" cy="2324100"/>
          </a:xfrm>
          <a:prstGeom prst="rect">
            <a:avLst/>
          </a:prstGeom>
          <a:noFill/>
        </p:spPr>
      </p:pic>
      <p:pic>
        <p:nvPicPr>
          <p:cNvPr id="1029" name="Picture 5" descr="C:\Users\Bernhard\Desktop\uplift_iterations300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6016" y="3861048"/>
            <a:ext cx="3867150" cy="23241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de-AT" sz="2400" dirty="0" err="1" smtClean="0"/>
              <a:t>Layered</a:t>
            </a:r>
            <a:r>
              <a:rPr lang="de-AT" sz="2400" dirty="0" smtClean="0"/>
              <a:t> Data </a:t>
            </a:r>
            <a:r>
              <a:rPr lang="de-AT" sz="2400" dirty="0" err="1" smtClean="0"/>
              <a:t>Representation</a:t>
            </a:r>
            <a:r>
              <a:rPr lang="de-AT" sz="2400" dirty="0" smtClean="0"/>
              <a:t> </a:t>
            </a:r>
            <a:r>
              <a:rPr lang="de-AT" sz="2400" dirty="0" err="1" smtClean="0"/>
              <a:t>simulating</a:t>
            </a:r>
            <a:r>
              <a:rPr lang="de-AT" sz="2400" dirty="0" smtClean="0"/>
              <a:t> Terrain Erosion </a:t>
            </a:r>
            <a:endParaRPr lang="de-AT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26</a:t>
            </a:fld>
            <a:endParaRPr lang="de-AT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179388" y="908050"/>
            <a:ext cx="8785100" cy="5545286"/>
          </a:xfrm>
        </p:spPr>
        <p:txBody>
          <a:bodyPr/>
          <a:lstStyle/>
          <a:p>
            <a:pPr marL="0" indent="0">
              <a:buNone/>
            </a:pPr>
            <a:r>
              <a:rPr lang="de-AT" dirty="0" err="1" smtClean="0"/>
              <a:t>How</a:t>
            </a:r>
            <a:r>
              <a:rPr lang="de-AT" dirty="0" smtClean="0"/>
              <a:t> </a:t>
            </a:r>
            <a:r>
              <a:rPr lang="de-AT" dirty="0" err="1" smtClean="0"/>
              <a:t>to</a:t>
            </a:r>
            <a:r>
              <a:rPr lang="de-AT" dirty="0" smtClean="0"/>
              <a:t> </a:t>
            </a:r>
            <a:r>
              <a:rPr lang="de-AT" dirty="0" err="1" smtClean="0"/>
              <a:t>store</a:t>
            </a:r>
            <a:r>
              <a:rPr lang="de-AT" dirty="0" smtClean="0"/>
              <a:t> 3D </a:t>
            </a:r>
            <a:r>
              <a:rPr lang="de-AT" dirty="0" err="1" smtClean="0"/>
              <a:t>data</a:t>
            </a:r>
            <a:r>
              <a:rPr lang="de-AT" dirty="0" smtClean="0"/>
              <a:t> </a:t>
            </a:r>
            <a:r>
              <a:rPr lang="de-AT" dirty="0" err="1" smtClean="0"/>
              <a:t>efficiently</a:t>
            </a:r>
            <a:r>
              <a:rPr lang="de-AT" dirty="0" smtClean="0"/>
              <a:t>?</a:t>
            </a:r>
          </a:p>
          <a:p>
            <a:r>
              <a:rPr lang="de-AT" dirty="0" err="1" smtClean="0"/>
              <a:t>Detailed</a:t>
            </a:r>
            <a:r>
              <a:rPr lang="de-AT" dirty="0" smtClean="0"/>
              <a:t> </a:t>
            </a:r>
            <a:r>
              <a:rPr lang="de-AT" dirty="0" err="1" smtClean="0"/>
              <a:t>voxel</a:t>
            </a:r>
            <a:r>
              <a:rPr lang="de-AT" dirty="0" smtClean="0"/>
              <a:t> </a:t>
            </a:r>
            <a:r>
              <a:rPr lang="de-AT" dirty="0" err="1" smtClean="0"/>
              <a:t>grid</a:t>
            </a:r>
            <a:endParaRPr lang="de-AT" dirty="0" smtClean="0"/>
          </a:p>
          <a:p>
            <a:pPr lvl="1"/>
            <a:r>
              <a:rPr lang="de-AT" dirty="0" smtClean="0"/>
              <a:t>High </a:t>
            </a:r>
            <a:r>
              <a:rPr lang="de-AT" dirty="0" err="1" smtClean="0"/>
              <a:t>memory</a:t>
            </a:r>
            <a:r>
              <a:rPr lang="de-AT" dirty="0" smtClean="0"/>
              <a:t> </a:t>
            </a:r>
            <a:r>
              <a:rPr lang="de-AT" dirty="0" err="1" smtClean="0"/>
              <a:t>usage</a:t>
            </a:r>
            <a:endParaRPr lang="de-AT" dirty="0" smtClean="0"/>
          </a:p>
          <a:p>
            <a:pPr lvl="1"/>
            <a:r>
              <a:rPr lang="de-AT" dirty="0" smtClean="0"/>
              <a:t>Slow </a:t>
            </a:r>
            <a:r>
              <a:rPr lang="de-AT" dirty="0" err="1" smtClean="0"/>
              <a:t>calculation</a:t>
            </a:r>
            <a:endParaRPr lang="de-AT" dirty="0" smtClean="0"/>
          </a:p>
          <a:p>
            <a:pPr lvl="1"/>
            <a:r>
              <a:rPr lang="de-AT" dirty="0" err="1" smtClean="0"/>
              <a:t>Very</a:t>
            </a:r>
            <a:r>
              <a:rPr lang="de-AT" dirty="0" smtClean="0"/>
              <a:t> </a:t>
            </a:r>
            <a:r>
              <a:rPr lang="de-AT" dirty="0" err="1" smtClean="0"/>
              <a:t>exact</a:t>
            </a:r>
            <a:endParaRPr lang="de-AT" dirty="0" smtClean="0"/>
          </a:p>
          <a:p>
            <a:r>
              <a:rPr lang="de-AT" dirty="0" err="1" smtClean="0"/>
              <a:t>Hightmap</a:t>
            </a:r>
            <a:endParaRPr lang="de-AT" dirty="0" smtClean="0"/>
          </a:p>
          <a:p>
            <a:pPr lvl="1"/>
            <a:r>
              <a:rPr lang="de-AT" dirty="0" smtClean="0"/>
              <a:t>Fast </a:t>
            </a:r>
            <a:r>
              <a:rPr lang="de-AT" dirty="0" err="1" smtClean="0"/>
              <a:t>calculation</a:t>
            </a:r>
            <a:endParaRPr lang="de-AT" dirty="0"/>
          </a:p>
          <a:p>
            <a:pPr lvl="1"/>
            <a:r>
              <a:rPr lang="de-AT" dirty="0" smtClean="0"/>
              <a:t>Low </a:t>
            </a:r>
            <a:r>
              <a:rPr lang="de-AT" dirty="0" err="1" smtClean="0"/>
              <a:t>memory</a:t>
            </a:r>
            <a:r>
              <a:rPr lang="de-AT" dirty="0" smtClean="0"/>
              <a:t> </a:t>
            </a:r>
            <a:r>
              <a:rPr lang="de-AT" dirty="0" err="1" smtClean="0"/>
              <a:t>usage</a:t>
            </a:r>
            <a:endParaRPr lang="de-AT" dirty="0" smtClean="0"/>
          </a:p>
          <a:p>
            <a:pPr lvl="1"/>
            <a:r>
              <a:rPr lang="de-AT" dirty="0" smtClean="0"/>
              <a:t>Not </a:t>
            </a:r>
            <a:r>
              <a:rPr lang="de-AT" dirty="0" err="1" smtClean="0"/>
              <a:t>physically</a:t>
            </a:r>
            <a:r>
              <a:rPr lang="de-AT" dirty="0" smtClean="0"/>
              <a:t> </a:t>
            </a:r>
            <a:r>
              <a:rPr lang="de-AT" dirty="0" err="1" smtClean="0"/>
              <a:t>correct</a:t>
            </a:r>
            <a:r>
              <a:rPr lang="de-AT" dirty="0" smtClean="0"/>
              <a:t> </a:t>
            </a:r>
            <a:r>
              <a:rPr lang="de-AT" dirty="0" err="1" smtClean="0"/>
              <a:t>results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4164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de-AT" sz="2400" dirty="0" err="1" smtClean="0"/>
              <a:t>Layered</a:t>
            </a:r>
            <a:r>
              <a:rPr lang="de-AT" sz="2400" dirty="0" smtClean="0"/>
              <a:t> Data </a:t>
            </a:r>
            <a:r>
              <a:rPr lang="de-AT" sz="2400" dirty="0" err="1" smtClean="0"/>
              <a:t>Representation</a:t>
            </a:r>
            <a:r>
              <a:rPr lang="de-AT" sz="2400" dirty="0" smtClean="0"/>
              <a:t> </a:t>
            </a:r>
            <a:r>
              <a:rPr lang="de-AT" sz="2400" dirty="0" err="1" smtClean="0"/>
              <a:t>simulating</a:t>
            </a:r>
            <a:r>
              <a:rPr lang="de-AT" sz="2400" dirty="0" smtClean="0"/>
              <a:t> Terrain Erosion </a:t>
            </a:r>
            <a:endParaRPr lang="de-AT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27</a:t>
            </a:fld>
            <a:endParaRPr lang="de-AT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179388" y="1484784"/>
            <a:ext cx="5112692" cy="4968552"/>
          </a:xfrm>
        </p:spPr>
        <p:txBody>
          <a:bodyPr/>
          <a:lstStyle/>
          <a:p>
            <a:pPr lvl="1"/>
            <a:r>
              <a:rPr lang="de-AT" dirty="0" smtClean="0"/>
              <a:t>Hybrid </a:t>
            </a:r>
            <a:r>
              <a:rPr lang="de-AT" dirty="0" err="1" smtClean="0"/>
              <a:t>approach</a:t>
            </a:r>
            <a:endParaRPr lang="de-AT" dirty="0" smtClean="0"/>
          </a:p>
          <a:p>
            <a:pPr lvl="1"/>
            <a:r>
              <a:rPr lang="de-AT" dirty="0" smtClean="0"/>
              <a:t>2D </a:t>
            </a:r>
            <a:r>
              <a:rPr lang="de-AT" dirty="0" err="1" smtClean="0"/>
              <a:t>Grid</a:t>
            </a:r>
            <a:endParaRPr lang="de-AT" dirty="0" smtClean="0"/>
          </a:p>
          <a:p>
            <a:pPr lvl="1"/>
            <a:r>
              <a:rPr lang="de-AT" dirty="0" err="1" smtClean="0"/>
              <a:t>Several</a:t>
            </a:r>
            <a:r>
              <a:rPr lang="de-AT" dirty="0" smtClean="0"/>
              <a:t> </a:t>
            </a:r>
            <a:r>
              <a:rPr lang="de-AT" dirty="0" err="1" smtClean="0"/>
              <a:t>layers</a:t>
            </a:r>
            <a:r>
              <a:rPr lang="de-AT" dirty="0" smtClean="0"/>
              <a:t> </a:t>
            </a:r>
            <a:r>
              <a:rPr lang="de-AT" dirty="0" err="1" smtClean="0"/>
              <a:t>stacked</a:t>
            </a:r>
            <a:r>
              <a:rPr lang="de-AT" dirty="0" smtClean="0"/>
              <a:t> on top </a:t>
            </a:r>
            <a:r>
              <a:rPr lang="de-AT" dirty="0" err="1" smtClean="0"/>
              <a:t>each</a:t>
            </a:r>
            <a:r>
              <a:rPr lang="de-AT" dirty="0" smtClean="0"/>
              <a:t> </a:t>
            </a:r>
            <a:r>
              <a:rPr lang="de-AT" dirty="0" err="1" smtClean="0"/>
              <a:t>other</a:t>
            </a:r>
            <a:endParaRPr lang="de-AT" dirty="0" smtClean="0"/>
          </a:p>
          <a:p>
            <a:pPr lvl="1"/>
            <a:r>
              <a:rPr lang="de-AT" dirty="0" err="1" smtClean="0"/>
              <a:t>Each</a:t>
            </a:r>
            <a:r>
              <a:rPr lang="de-AT" dirty="0" smtClean="0"/>
              <a:t> material </a:t>
            </a:r>
            <a:r>
              <a:rPr lang="de-AT" dirty="0" err="1" smtClean="0"/>
              <a:t>has</a:t>
            </a:r>
            <a:r>
              <a:rPr lang="de-AT" dirty="0" smtClean="0"/>
              <a:t> </a:t>
            </a:r>
            <a:r>
              <a:rPr lang="de-AT" dirty="0" err="1" smtClean="0"/>
              <a:t>constant</a:t>
            </a:r>
            <a:r>
              <a:rPr lang="de-AT" dirty="0" smtClean="0"/>
              <a:t> </a:t>
            </a:r>
            <a:r>
              <a:rPr lang="de-AT" dirty="0" err="1" smtClean="0"/>
              <a:t>attributes</a:t>
            </a:r>
            <a:r>
              <a:rPr lang="de-AT" dirty="0" smtClean="0"/>
              <a:t> </a:t>
            </a:r>
            <a:r>
              <a:rPr lang="de-AT" dirty="0" err="1" smtClean="0"/>
              <a:t>for</a:t>
            </a:r>
            <a:r>
              <a:rPr lang="de-AT" dirty="0" smtClean="0"/>
              <a:t> </a:t>
            </a:r>
            <a:r>
              <a:rPr lang="de-AT" dirty="0" err="1" smtClean="0"/>
              <a:t>the</a:t>
            </a:r>
            <a:r>
              <a:rPr lang="de-AT" dirty="0" smtClean="0"/>
              <a:t> </a:t>
            </a:r>
            <a:r>
              <a:rPr lang="de-AT" dirty="0" err="1" smtClean="0"/>
              <a:t>whole</a:t>
            </a:r>
            <a:r>
              <a:rPr lang="de-AT" dirty="0" smtClean="0"/>
              <a:t> </a:t>
            </a:r>
            <a:r>
              <a:rPr lang="de-AT" dirty="0" err="1" smtClean="0"/>
              <a:t>level</a:t>
            </a:r>
            <a:endParaRPr lang="de-AT" dirty="0"/>
          </a:p>
        </p:txBody>
      </p:sp>
      <p:pic>
        <p:nvPicPr>
          <p:cNvPr id="5122" name="Picture 2" descr="C:\Users\Sly\Dropbox\Uni\Seminar aus Computergraphik\snap\snap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1" r="10327"/>
          <a:stretch/>
        </p:blipFill>
        <p:spPr bwMode="auto">
          <a:xfrm>
            <a:off x="5148064" y="1052736"/>
            <a:ext cx="3800475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7"/>
          <p:cNvSpPr txBox="1">
            <a:spLocks/>
          </p:cNvSpPr>
          <p:nvPr/>
        </p:nvSpPr>
        <p:spPr bwMode="auto">
          <a:xfrm>
            <a:off x="179512" y="908720"/>
            <a:ext cx="856895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0363" indent="-360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113" indent="-360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3"/>
              </a:buBlip>
              <a:defRPr sz="3000">
                <a:solidFill>
                  <a:schemeClr val="tx1"/>
                </a:solidFill>
                <a:latin typeface="+mn-lt"/>
              </a:defRPr>
            </a:lvl2pPr>
            <a:lvl3pPr marL="13462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3"/>
              </a:buBlip>
              <a:defRPr sz="2800">
                <a:solidFill>
                  <a:schemeClr val="tx1"/>
                </a:solidFill>
                <a:latin typeface="+mn-lt"/>
              </a:defRPr>
            </a:lvl3pPr>
            <a:lvl4pPr marL="1792288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3"/>
              </a:buBlip>
              <a:defRPr sz="2600">
                <a:solidFill>
                  <a:schemeClr val="tx1"/>
                </a:solidFill>
                <a:latin typeface="+mn-lt"/>
              </a:defRPr>
            </a:lvl4pPr>
            <a:lvl5pPr marL="2239963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</a:defRPr>
            </a:lvl5pPr>
            <a:lvl6pPr marL="2697163" indent="-268288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</a:defRPr>
            </a:lvl6pPr>
            <a:lvl7pPr marL="3154363" indent="-268288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</a:defRPr>
            </a:lvl7pPr>
            <a:lvl8pPr marL="3611563" indent="-268288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</a:defRPr>
            </a:lvl8pPr>
            <a:lvl9pPr marL="4068763" indent="-268288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de-AT" kern="0" dirty="0" smtClean="0"/>
              <a:t>Solution: </a:t>
            </a:r>
            <a:r>
              <a:rPr lang="de-AT" kern="0" dirty="0" err="1" smtClean="0"/>
              <a:t>Layerd</a:t>
            </a:r>
            <a:r>
              <a:rPr lang="de-AT" kern="0" dirty="0" smtClean="0"/>
              <a:t> </a:t>
            </a:r>
            <a:r>
              <a:rPr lang="de-AT" kern="0" dirty="0" err="1" smtClean="0"/>
              <a:t>data</a:t>
            </a:r>
            <a:r>
              <a:rPr lang="de-AT" kern="0" dirty="0" smtClean="0"/>
              <a:t> </a:t>
            </a:r>
            <a:r>
              <a:rPr lang="de-AT" kern="0" dirty="0" err="1" smtClean="0"/>
              <a:t>structute</a:t>
            </a:r>
            <a:endParaRPr lang="de-AT" kern="0" dirty="0"/>
          </a:p>
        </p:txBody>
      </p:sp>
    </p:spTree>
    <p:extLst>
      <p:ext uri="{BB962C8B-B14F-4D97-AF65-F5344CB8AC3E}">
        <p14:creationId xmlns:p14="http://schemas.microsoft.com/office/powerpoint/2010/main" val="216809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Sly\Dropbox\Uni\Seminar aus Computergraphik\snap_2nd\snap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416117"/>
            <a:ext cx="6912768" cy="303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de-AT" sz="2400" dirty="0" smtClean="0"/>
              <a:t>Erosion-</a:t>
            </a:r>
            <a:r>
              <a:rPr lang="de-AT" sz="2400" dirty="0" err="1" smtClean="0"/>
              <a:t>based</a:t>
            </a:r>
            <a:r>
              <a:rPr lang="de-AT" sz="2400" dirty="0" smtClean="0"/>
              <a:t> </a:t>
            </a:r>
            <a:r>
              <a:rPr lang="de-AT" sz="2400" dirty="0" err="1" smtClean="0"/>
              <a:t>terrain</a:t>
            </a:r>
            <a:r>
              <a:rPr lang="de-AT" sz="2400" dirty="0" smtClean="0"/>
              <a:t> </a:t>
            </a:r>
            <a:r>
              <a:rPr lang="de-AT" sz="2400" dirty="0" err="1" smtClean="0"/>
              <a:t>generation</a:t>
            </a:r>
            <a:r>
              <a:rPr lang="de-AT" sz="2400" dirty="0" smtClean="0"/>
              <a:t> &amp; </a:t>
            </a:r>
            <a:r>
              <a:rPr lang="de-AT" sz="2400" dirty="0" err="1" smtClean="0"/>
              <a:t>modification</a:t>
            </a:r>
            <a:endParaRPr lang="de-AT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28</a:t>
            </a:fld>
            <a:endParaRPr lang="de-AT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179388" y="908050"/>
            <a:ext cx="8785100" cy="2232918"/>
          </a:xfrm>
        </p:spPr>
        <p:txBody>
          <a:bodyPr/>
          <a:lstStyle/>
          <a:p>
            <a:r>
              <a:rPr lang="de-AT" dirty="0" smtClean="0"/>
              <a:t>Erosion </a:t>
            </a:r>
            <a:r>
              <a:rPr lang="en-GB" dirty="0" smtClean="0"/>
              <a:t>deforms</a:t>
            </a:r>
            <a:r>
              <a:rPr lang="de-AT" dirty="0" smtClean="0"/>
              <a:t> </a:t>
            </a:r>
            <a:r>
              <a:rPr lang="de-AT" dirty="0" err="1" smtClean="0"/>
              <a:t>terrain</a:t>
            </a:r>
            <a:r>
              <a:rPr lang="de-AT" dirty="0" smtClean="0"/>
              <a:t> </a:t>
            </a:r>
            <a:r>
              <a:rPr lang="de-AT" dirty="0" err="1" smtClean="0"/>
              <a:t>over</a:t>
            </a:r>
            <a:r>
              <a:rPr lang="de-AT" dirty="0" smtClean="0"/>
              <a:t> time</a:t>
            </a:r>
          </a:p>
          <a:p>
            <a:r>
              <a:rPr lang="de-AT" dirty="0" err="1" smtClean="0"/>
              <a:t>Letting</a:t>
            </a:r>
            <a:r>
              <a:rPr lang="de-AT" dirty="0" smtClean="0"/>
              <a:t> </a:t>
            </a:r>
            <a:r>
              <a:rPr lang="de-AT" dirty="0" err="1" smtClean="0"/>
              <a:t>terrain</a:t>
            </a:r>
            <a:r>
              <a:rPr lang="de-AT" dirty="0" smtClean="0"/>
              <a:t> </a:t>
            </a:r>
            <a:r>
              <a:rPr lang="de-AT" dirty="0" err="1" smtClean="0"/>
              <a:t>be</a:t>
            </a:r>
            <a:r>
              <a:rPr lang="de-AT" dirty="0" smtClean="0"/>
              <a:t> </a:t>
            </a:r>
            <a:r>
              <a:rPr lang="de-AT" dirty="0" err="1" smtClean="0"/>
              <a:t>erroded</a:t>
            </a:r>
            <a:r>
              <a:rPr lang="de-AT" dirty="0" smtClean="0"/>
              <a:t> </a:t>
            </a:r>
            <a:r>
              <a:rPr lang="de-AT" dirty="0" err="1" smtClean="0"/>
              <a:t>produced</a:t>
            </a:r>
            <a:r>
              <a:rPr lang="de-AT" dirty="0" smtClean="0"/>
              <a:t> </a:t>
            </a:r>
            <a:r>
              <a:rPr lang="de-AT" dirty="0" err="1" smtClean="0"/>
              <a:t>realistic</a:t>
            </a:r>
            <a:r>
              <a:rPr lang="de-AT" dirty="0" smtClean="0"/>
              <a:t> </a:t>
            </a:r>
            <a:r>
              <a:rPr lang="de-AT" dirty="0" err="1" smtClean="0"/>
              <a:t>results</a:t>
            </a:r>
            <a:endParaRPr lang="de-AT" dirty="0" smtClean="0"/>
          </a:p>
          <a:p>
            <a:r>
              <a:rPr lang="de-AT" dirty="0" err="1" smtClean="0"/>
              <a:t>Visually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physically</a:t>
            </a:r>
            <a:r>
              <a:rPr lang="de-AT" dirty="0" smtClean="0"/>
              <a:t> plausible </a:t>
            </a:r>
            <a:r>
              <a:rPr lang="de-AT" dirty="0" err="1" smtClean="0"/>
              <a:t>surfaces</a:t>
            </a:r>
            <a:r>
              <a:rPr lang="de-AT" dirty="0" smtClean="0"/>
              <a:t> </a:t>
            </a:r>
            <a:r>
              <a:rPr lang="de-AT" dirty="0" err="1" smtClean="0"/>
              <a:t>are</a:t>
            </a:r>
            <a:r>
              <a:rPr lang="de-AT" dirty="0" smtClean="0"/>
              <a:t> </a:t>
            </a:r>
            <a:r>
              <a:rPr lang="de-AT" dirty="0" err="1" smtClean="0"/>
              <a:t>created</a:t>
            </a:r>
            <a:endParaRPr lang="de-AT" dirty="0" smtClean="0"/>
          </a:p>
          <a:p>
            <a:pPr marL="0" indent="0">
              <a:buNone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1326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ly\Dropbox\Uni\Seminar aus Computergraphik\snap_2nd\snap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123" y="2780928"/>
            <a:ext cx="4104109" cy="37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de-AT" sz="2400" dirty="0" smtClean="0"/>
              <a:t>Interactive </a:t>
            </a:r>
            <a:r>
              <a:rPr lang="de-AT" sz="2400" dirty="0" err="1" smtClean="0"/>
              <a:t>physically-based</a:t>
            </a:r>
            <a:r>
              <a:rPr lang="de-AT" sz="2400" dirty="0" smtClean="0"/>
              <a:t> Fluid </a:t>
            </a:r>
            <a:r>
              <a:rPr lang="de-AT" sz="2400" dirty="0" err="1" smtClean="0"/>
              <a:t>and</a:t>
            </a:r>
            <a:r>
              <a:rPr lang="de-AT" sz="2400" dirty="0" smtClean="0"/>
              <a:t> Erosion Simulation </a:t>
            </a:r>
            <a:endParaRPr lang="de-AT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29</a:t>
            </a:fld>
            <a:endParaRPr lang="de-AT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179388" y="908050"/>
            <a:ext cx="8785100" cy="5545286"/>
          </a:xfrm>
        </p:spPr>
        <p:txBody>
          <a:bodyPr/>
          <a:lstStyle/>
          <a:p>
            <a:r>
              <a:rPr lang="de-AT" dirty="0" err="1" smtClean="0"/>
              <a:t>Fluids</a:t>
            </a:r>
            <a:r>
              <a:rPr lang="de-AT" dirty="0" smtClean="0"/>
              <a:t> </a:t>
            </a:r>
            <a:r>
              <a:rPr lang="de-AT" dirty="0" err="1" smtClean="0"/>
              <a:t>have</a:t>
            </a:r>
            <a:r>
              <a:rPr lang="de-AT" dirty="0" smtClean="0"/>
              <a:t> </a:t>
            </a:r>
            <a:r>
              <a:rPr lang="de-AT" dirty="0" err="1" smtClean="0"/>
              <a:t>big</a:t>
            </a:r>
            <a:r>
              <a:rPr lang="de-AT" dirty="0" smtClean="0"/>
              <a:t> </a:t>
            </a:r>
            <a:r>
              <a:rPr lang="de-AT" dirty="0" err="1" smtClean="0"/>
              <a:t>influences</a:t>
            </a:r>
            <a:r>
              <a:rPr lang="de-AT" dirty="0" smtClean="0"/>
              <a:t> on </a:t>
            </a:r>
            <a:r>
              <a:rPr lang="de-AT" dirty="0" err="1" smtClean="0"/>
              <a:t>overall</a:t>
            </a:r>
            <a:r>
              <a:rPr lang="de-AT" dirty="0" smtClean="0"/>
              <a:t> </a:t>
            </a:r>
            <a:r>
              <a:rPr lang="de-AT" dirty="0" err="1" smtClean="0"/>
              <a:t>look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tarrain</a:t>
            </a:r>
            <a:endParaRPr lang="de-AT" dirty="0"/>
          </a:p>
          <a:p>
            <a:r>
              <a:rPr lang="de-AT" dirty="0" err="1" smtClean="0"/>
              <a:t>Water</a:t>
            </a:r>
            <a:r>
              <a:rPr lang="de-AT" dirty="0" smtClean="0"/>
              <a:t> </a:t>
            </a:r>
            <a:r>
              <a:rPr lang="de-AT" dirty="0" err="1" smtClean="0"/>
              <a:t>transports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adds</a:t>
            </a:r>
            <a:r>
              <a:rPr lang="de-AT" dirty="0" smtClean="0"/>
              <a:t> / </a:t>
            </a:r>
            <a:r>
              <a:rPr lang="de-AT" dirty="0" err="1" smtClean="0"/>
              <a:t>removes</a:t>
            </a:r>
            <a:r>
              <a:rPr lang="de-AT" dirty="0" smtClean="0"/>
              <a:t> </a:t>
            </a:r>
            <a:r>
              <a:rPr lang="de-AT" dirty="0" err="1" smtClean="0"/>
              <a:t>sediment</a:t>
            </a:r>
            <a:r>
              <a:rPr lang="de-AT" dirty="0" smtClean="0"/>
              <a:t> </a:t>
            </a:r>
            <a:r>
              <a:rPr lang="de-AT" dirty="0" err="1" smtClean="0"/>
              <a:t>from</a:t>
            </a:r>
            <a:r>
              <a:rPr lang="de-AT" dirty="0" smtClean="0"/>
              <a:t> </a:t>
            </a:r>
            <a:r>
              <a:rPr lang="de-AT" dirty="0" err="1" smtClean="0"/>
              <a:t>the</a:t>
            </a:r>
            <a:r>
              <a:rPr lang="de-AT" dirty="0" smtClean="0"/>
              <a:t> </a:t>
            </a:r>
            <a:r>
              <a:rPr lang="de-AT" dirty="0" err="1" smtClean="0"/>
              <a:t>scene</a:t>
            </a:r>
            <a:endParaRPr lang="de-AT" dirty="0" smtClean="0"/>
          </a:p>
          <a:p>
            <a:pPr marL="0" indent="0">
              <a:buNone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3612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44450"/>
            <a:ext cx="7761287" cy="757238"/>
          </a:xfrm>
        </p:spPr>
        <p:txBody>
          <a:bodyPr/>
          <a:lstStyle/>
          <a:p>
            <a:pPr eaLnBrk="1" hangingPunct="1"/>
            <a:r>
              <a:rPr lang="en-US" smtClean="0"/>
              <a:t>Motivation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654550" y="908050"/>
            <a:ext cx="4371975" cy="5473700"/>
          </a:xfrm>
        </p:spPr>
        <p:txBody>
          <a:bodyPr/>
          <a:lstStyle/>
          <a:p>
            <a:pPr eaLnBrk="1" hangingPunct="1"/>
            <a:r>
              <a:rPr lang="en-US" sz="2800" dirty="0" smtClean="0"/>
              <a:t>Systems too complex to model by hand</a:t>
            </a:r>
          </a:p>
          <a:p>
            <a:pPr eaLnBrk="1" hangingPunct="1"/>
            <a:r>
              <a:rPr lang="en-US" sz="2800" dirty="0" smtClean="0"/>
              <a:t>Create physically plausible systems</a:t>
            </a:r>
          </a:p>
          <a:p>
            <a:pPr eaLnBrk="1" hangingPunct="1"/>
            <a:r>
              <a:rPr lang="en-US" sz="2800" dirty="0" smtClean="0"/>
              <a:t>Create realistic systems</a:t>
            </a:r>
          </a:p>
          <a:p>
            <a:pPr eaLnBrk="1" hangingPunct="1"/>
            <a:r>
              <a:rPr lang="en-US" sz="2800" dirty="0" smtClean="0"/>
              <a:t>Create good looking systems</a:t>
            </a:r>
          </a:p>
        </p:txBody>
      </p:sp>
      <p:pic>
        <p:nvPicPr>
          <p:cNvPr id="10246" name="Picture 4" descr="motivation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373063" y="932126"/>
            <a:ext cx="3860800" cy="5425547"/>
          </a:xfr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</p:spTree>
    <p:extLst>
      <p:ext uri="{BB962C8B-B14F-4D97-AF65-F5344CB8AC3E}">
        <p14:creationId xmlns:p14="http://schemas.microsoft.com/office/powerpoint/2010/main" val="404894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de-AT" sz="2400" dirty="0" smtClean="0"/>
              <a:t>Interactive </a:t>
            </a:r>
            <a:r>
              <a:rPr lang="de-AT" sz="2400" dirty="0" err="1" smtClean="0"/>
              <a:t>physically-based</a:t>
            </a:r>
            <a:r>
              <a:rPr lang="de-AT" sz="2400" dirty="0" smtClean="0"/>
              <a:t> Fluid </a:t>
            </a:r>
            <a:r>
              <a:rPr lang="de-AT" sz="2400" dirty="0" err="1" smtClean="0"/>
              <a:t>and</a:t>
            </a:r>
            <a:r>
              <a:rPr lang="de-AT" sz="2400" dirty="0" smtClean="0"/>
              <a:t> Erosion Simulation </a:t>
            </a:r>
            <a:endParaRPr lang="de-AT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30</a:t>
            </a:fld>
            <a:endParaRPr lang="de-AT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179388" y="908050"/>
            <a:ext cx="8785100" cy="5545286"/>
          </a:xfrm>
        </p:spPr>
        <p:txBody>
          <a:bodyPr/>
          <a:lstStyle/>
          <a:p>
            <a:r>
              <a:rPr lang="de-AT" dirty="0" err="1" smtClean="0"/>
              <a:t>Calculations</a:t>
            </a:r>
            <a:r>
              <a:rPr lang="de-AT" dirty="0" smtClean="0"/>
              <a:t> </a:t>
            </a:r>
            <a:r>
              <a:rPr lang="de-AT" dirty="0" err="1" smtClean="0"/>
              <a:t>are</a:t>
            </a:r>
            <a:r>
              <a:rPr lang="de-AT" dirty="0" smtClean="0"/>
              <a:t> </a:t>
            </a:r>
            <a:r>
              <a:rPr lang="de-AT" dirty="0" err="1" smtClean="0"/>
              <a:t>done</a:t>
            </a:r>
            <a:r>
              <a:rPr lang="de-AT" dirty="0" smtClean="0"/>
              <a:t> </a:t>
            </a:r>
            <a:r>
              <a:rPr lang="de-AT" dirty="0" err="1" smtClean="0"/>
              <a:t>by</a:t>
            </a:r>
            <a:r>
              <a:rPr lang="de-AT" dirty="0" smtClean="0"/>
              <a:t> </a:t>
            </a:r>
            <a:r>
              <a:rPr lang="de-AT" dirty="0" err="1" smtClean="0"/>
              <a:t>using</a:t>
            </a:r>
            <a:r>
              <a:rPr lang="de-AT" dirty="0" smtClean="0"/>
              <a:t> </a:t>
            </a:r>
            <a:r>
              <a:rPr lang="de-AT" dirty="0" err="1" smtClean="0"/>
              <a:t>simplified</a:t>
            </a:r>
            <a:r>
              <a:rPr lang="de-AT" dirty="0" smtClean="0"/>
              <a:t> </a:t>
            </a:r>
            <a:r>
              <a:rPr lang="de-AT" dirty="0" err="1" smtClean="0"/>
              <a:t>Navier</a:t>
            </a:r>
            <a:r>
              <a:rPr lang="de-AT" dirty="0" smtClean="0"/>
              <a:t>-Stokes </a:t>
            </a:r>
            <a:r>
              <a:rPr lang="de-AT" dirty="0" err="1" smtClean="0"/>
              <a:t>equations</a:t>
            </a:r>
            <a:endParaRPr lang="de-AT" dirty="0" smtClean="0"/>
          </a:p>
          <a:p>
            <a:r>
              <a:rPr lang="de-AT" dirty="0" err="1" smtClean="0"/>
              <a:t>Some</a:t>
            </a:r>
            <a:r>
              <a:rPr lang="de-AT" dirty="0" smtClean="0"/>
              <a:t> 3D </a:t>
            </a:r>
            <a:r>
              <a:rPr lang="de-AT" dirty="0" err="1" smtClean="0"/>
              <a:t>information</a:t>
            </a:r>
            <a:r>
              <a:rPr lang="de-AT" dirty="0" smtClean="0"/>
              <a:t> </a:t>
            </a:r>
            <a:r>
              <a:rPr lang="de-AT" dirty="0" err="1" smtClean="0"/>
              <a:t>has</a:t>
            </a:r>
            <a:r>
              <a:rPr lang="de-AT" dirty="0" smtClean="0"/>
              <a:t> </a:t>
            </a:r>
            <a:r>
              <a:rPr lang="de-AT" dirty="0" err="1" smtClean="0"/>
              <a:t>to</a:t>
            </a:r>
            <a:r>
              <a:rPr lang="de-AT" dirty="0" smtClean="0"/>
              <a:t> </a:t>
            </a:r>
            <a:r>
              <a:rPr lang="de-AT" dirty="0" err="1" smtClean="0"/>
              <a:t>be</a:t>
            </a:r>
            <a:r>
              <a:rPr lang="de-AT" dirty="0" smtClean="0"/>
              <a:t> </a:t>
            </a:r>
            <a:r>
              <a:rPr lang="de-AT" dirty="0" err="1" smtClean="0"/>
              <a:t>discarded</a:t>
            </a:r>
            <a:r>
              <a:rPr lang="de-AT" dirty="0" smtClean="0"/>
              <a:t> </a:t>
            </a:r>
            <a:r>
              <a:rPr lang="de-AT" dirty="0" err="1" smtClean="0"/>
              <a:t>for</a:t>
            </a:r>
            <a:r>
              <a:rPr lang="de-AT" dirty="0" smtClean="0"/>
              <a:t> </a:t>
            </a:r>
            <a:r>
              <a:rPr lang="de-AT" dirty="0" err="1" smtClean="0"/>
              <a:t>speed</a:t>
            </a:r>
            <a:endParaRPr lang="de-AT" dirty="0" smtClean="0"/>
          </a:p>
          <a:p>
            <a:r>
              <a:rPr lang="de-AT" dirty="0" smtClean="0"/>
              <a:t>Primary </a:t>
            </a:r>
            <a:r>
              <a:rPr lang="de-AT" dirty="0" err="1" smtClean="0"/>
              <a:t>focus</a:t>
            </a:r>
            <a:r>
              <a:rPr lang="de-AT" dirty="0" smtClean="0"/>
              <a:t>: </a:t>
            </a:r>
            <a:r>
              <a:rPr lang="de-AT" dirty="0" err="1" smtClean="0"/>
              <a:t>movement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sediment</a:t>
            </a:r>
            <a:endParaRPr lang="de-AT" dirty="0" smtClean="0"/>
          </a:p>
          <a:p>
            <a:pPr marL="0" indent="0">
              <a:buNone/>
            </a:pPr>
            <a:endParaRPr lang="de-AT" dirty="0"/>
          </a:p>
        </p:txBody>
      </p:sp>
      <p:pic>
        <p:nvPicPr>
          <p:cNvPr id="2050" name="Picture 2" descr="C:\Users\Sly\Dropbox\Uni\Seminar aus Computergraphik\snap_2nd\snap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698070"/>
            <a:ext cx="7525115" cy="268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45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de-AT" sz="2400" dirty="0" smtClean="0"/>
              <a:t>Interactive </a:t>
            </a:r>
            <a:r>
              <a:rPr lang="de-AT" sz="2400" dirty="0" err="1" smtClean="0"/>
              <a:t>physically-based</a:t>
            </a:r>
            <a:r>
              <a:rPr lang="de-AT" sz="2400" dirty="0" smtClean="0"/>
              <a:t> Fluid </a:t>
            </a:r>
            <a:r>
              <a:rPr lang="de-AT" sz="2400" dirty="0" err="1" smtClean="0"/>
              <a:t>and</a:t>
            </a:r>
            <a:r>
              <a:rPr lang="de-AT" sz="2400" dirty="0" smtClean="0"/>
              <a:t> Erosion Simulation </a:t>
            </a:r>
            <a:endParaRPr lang="de-AT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31</a:t>
            </a:fld>
            <a:endParaRPr lang="de-AT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179388" y="908050"/>
            <a:ext cx="8785100" cy="5545286"/>
          </a:xfrm>
        </p:spPr>
        <p:txBody>
          <a:bodyPr/>
          <a:lstStyle/>
          <a:p>
            <a:pPr marL="0" indent="0">
              <a:buNone/>
            </a:pPr>
            <a:r>
              <a:rPr lang="de-AT" dirty="0" smtClean="0"/>
              <a:t>All </a:t>
            </a:r>
            <a:r>
              <a:rPr lang="de-AT" dirty="0" err="1" smtClean="0"/>
              <a:t>materials</a:t>
            </a:r>
            <a:r>
              <a:rPr lang="de-AT" dirty="0" smtClean="0"/>
              <a:t> </a:t>
            </a:r>
            <a:r>
              <a:rPr lang="de-AT" dirty="0" err="1" smtClean="0"/>
              <a:t>have</a:t>
            </a:r>
            <a:r>
              <a:rPr lang="de-AT" dirty="0" smtClean="0"/>
              <a:t> </a:t>
            </a:r>
            <a:r>
              <a:rPr lang="de-AT" dirty="0" err="1" smtClean="0"/>
              <a:t>specific</a:t>
            </a:r>
            <a:r>
              <a:rPr lang="de-AT" dirty="0" smtClean="0"/>
              <a:t> </a:t>
            </a:r>
            <a:r>
              <a:rPr lang="de-AT" dirty="0" err="1" smtClean="0"/>
              <a:t>attributes</a:t>
            </a:r>
            <a:r>
              <a:rPr lang="de-AT" dirty="0" smtClean="0"/>
              <a:t>:</a:t>
            </a:r>
          </a:p>
          <a:p>
            <a:pPr lvl="1"/>
            <a:r>
              <a:rPr lang="de-AT" dirty="0" smtClean="0"/>
              <a:t>Sediment </a:t>
            </a:r>
            <a:r>
              <a:rPr lang="de-AT" dirty="0" err="1" smtClean="0"/>
              <a:t>capacity</a:t>
            </a:r>
            <a:endParaRPr lang="de-AT" dirty="0" smtClean="0"/>
          </a:p>
          <a:p>
            <a:pPr lvl="1"/>
            <a:r>
              <a:rPr lang="de-AT" dirty="0" smtClean="0"/>
              <a:t>Deposition rate</a:t>
            </a:r>
          </a:p>
          <a:p>
            <a:pPr lvl="1"/>
            <a:r>
              <a:rPr lang="de-AT" dirty="0" err="1" smtClean="0"/>
              <a:t>Dissolving</a:t>
            </a:r>
            <a:r>
              <a:rPr lang="de-AT" dirty="0" smtClean="0"/>
              <a:t> rate</a:t>
            </a:r>
          </a:p>
          <a:p>
            <a:pPr marL="539750" lvl="1" indent="0">
              <a:buNone/>
            </a:pPr>
            <a:endParaRPr lang="de-AT" dirty="0" smtClean="0"/>
          </a:p>
          <a:p>
            <a:pPr marL="0" indent="0">
              <a:buNone/>
            </a:pPr>
            <a:endParaRPr lang="de-AT" dirty="0"/>
          </a:p>
        </p:txBody>
      </p:sp>
      <p:pic>
        <p:nvPicPr>
          <p:cNvPr id="3074" name="Picture 2" descr="C:\Users\Sly\Dropbox\Uni\Seminar aus Computergraphik\snap_2nd\snap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87" y="3106293"/>
            <a:ext cx="7969253" cy="327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4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de-AT" sz="2400" dirty="0" smtClean="0"/>
              <a:t>Interactive </a:t>
            </a:r>
            <a:r>
              <a:rPr lang="de-AT" sz="2400" dirty="0" err="1" smtClean="0"/>
              <a:t>physically-based</a:t>
            </a:r>
            <a:r>
              <a:rPr lang="de-AT" sz="2400" dirty="0" smtClean="0"/>
              <a:t> Fluid </a:t>
            </a:r>
            <a:r>
              <a:rPr lang="de-AT" sz="2400" dirty="0" err="1" smtClean="0"/>
              <a:t>and</a:t>
            </a:r>
            <a:r>
              <a:rPr lang="de-AT" sz="2400" dirty="0" smtClean="0"/>
              <a:t> Erosion Simulation </a:t>
            </a:r>
            <a:endParaRPr lang="de-AT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32</a:t>
            </a:fld>
            <a:endParaRPr lang="de-AT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179388" y="908050"/>
            <a:ext cx="8785100" cy="5545286"/>
          </a:xfrm>
        </p:spPr>
        <p:txBody>
          <a:bodyPr/>
          <a:lstStyle/>
          <a:p>
            <a:pPr marL="0" indent="0">
              <a:buNone/>
            </a:pPr>
            <a:r>
              <a:rPr lang="de-AT" dirty="0" err="1" smtClean="0"/>
              <a:t>Calculation</a:t>
            </a:r>
            <a:r>
              <a:rPr lang="de-AT" dirty="0" smtClean="0"/>
              <a:t> </a:t>
            </a:r>
            <a:r>
              <a:rPr lang="de-AT" dirty="0" err="1" smtClean="0"/>
              <a:t>requires</a:t>
            </a:r>
            <a:r>
              <a:rPr lang="de-AT" dirty="0" smtClean="0"/>
              <a:t>:</a:t>
            </a:r>
          </a:p>
          <a:p>
            <a:pPr lvl="1"/>
            <a:r>
              <a:rPr lang="de-AT" dirty="0" smtClean="0"/>
              <a:t>Fluid </a:t>
            </a:r>
            <a:r>
              <a:rPr lang="de-AT" dirty="0" err="1" smtClean="0"/>
              <a:t>attributes</a:t>
            </a:r>
            <a:r>
              <a:rPr lang="de-AT" dirty="0" smtClean="0"/>
              <a:t> (last </a:t>
            </a:r>
            <a:r>
              <a:rPr lang="de-AT" dirty="0" err="1" smtClean="0"/>
              <a:t>slide</a:t>
            </a:r>
            <a:r>
              <a:rPr lang="de-AT" dirty="0" smtClean="0"/>
              <a:t>)</a:t>
            </a:r>
          </a:p>
          <a:p>
            <a:pPr lvl="1"/>
            <a:r>
              <a:rPr lang="de-AT" dirty="0" err="1" smtClean="0"/>
              <a:t>Allready</a:t>
            </a:r>
            <a:r>
              <a:rPr lang="de-AT" dirty="0" smtClean="0"/>
              <a:t> </a:t>
            </a:r>
            <a:r>
              <a:rPr lang="de-AT" dirty="0" err="1" smtClean="0"/>
              <a:t>dissolved</a:t>
            </a:r>
            <a:r>
              <a:rPr lang="de-AT" dirty="0" smtClean="0"/>
              <a:t> </a:t>
            </a:r>
            <a:r>
              <a:rPr lang="de-AT" dirty="0" err="1" smtClean="0"/>
              <a:t>sediment</a:t>
            </a:r>
            <a:r>
              <a:rPr lang="de-AT" dirty="0" smtClean="0"/>
              <a:t> in </a:t>
            </a:r>
            <a:r>
              <a:rPr lang="de-AT" dirty="0" err="1" smtClean="0"/>
              <a:t>the</a:t>
            </a:r>
            <a:r>
              <a:rPr lang="de-AT" dirty="0" smtClean="0"/>
              <a:t> fluid</a:t>
            </a:r>
          </a:p>
          <a:p>
            <a:pPr lvl="1"/>
            <a:r>
              <a:rPr lang="de-AT" dirty="0"/>
              <a:t>Surface </a:t>
            </a:r>
            <a:r>
              <a:rPr lang="de-AT" dirty="0" err="1"/>
              <a:t>gradient</a:t>
            </a:r>
            <a:endParaRPr lang="de-AT" dirty="0"/>
          </a:p>
          <a:p>
            <a:pPr lvl="1"/>
            <a:r>
              <a:rPr lang="de-AT" dirty="0" smtClean="0"/>
              <a:t>Fluid </a:t>
            </a:r>
            <a:r>
              <a:rPr lang="de-AT" dirty="0" err="1" smtClean="0"/>
              <a:t>velocity</a:t>
            </a:r>
            <a:endParaRPr lang="de-AT" dirty="0" smtClean="0"/>
          </a:p>
          <a:p>
            <a:pPr lvl="1"/>
            <a:r>
              <a:rPr lang="de-AT" dirty="0" smtClean="0"/>
              <a:t>Fluid </a:t>
            </a:r>
            <a:r>
              <a:rPr lang="de-AT" dirty="0" err="1" smtClean="0"/>
              <a:t>accelleration</a:t>
            </a:r>
            <a:endParaRPr lang="de-AT" dirty="0" smtClean="0"/>
          </a:p>
        </p:txBody>
      </p:sp>
      <p:pic>
        <p:nvPicPr>
          <p:cNvPr id="4098" name="Picture 2" descr="C:\Users\Sly\Dropbox\Uni\Seminar aus Computergraphik\snap_2nd\snap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210" y="2636913"/>
            <a:ext cx="4108246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7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de-AT" sz="2400" dirty="0" smtClean="0"/>
              <a:t>Interactive </a:t>
            </a:r>
            <a:r>
              <a:rPr lang="de-AT" sz="2400" dirty="0" err="1" smtClean="0"/>
              <a:t>physically-based</a:t>
            </a:r>
            <a:r>
              <a:rPr lang="de-AT" sz="2400" dirty="0" smtClean="0"/>
              <a:t> Fluid </a:t>
            </a:r>
            <a:r>
              <a:rPr lang="de-AT" sz="2400" dirty="0" err="1" smtClean="0"/>
              <a:t>and</a:t>
            </a:r>
            <a:r>
              <a:rPr lang="de-AT" sz="2400" dirty="0" smtClean="0"/>
              <a:t> Erosion Simulation </a:t>
            </a:r>
            <a:endParaRPr lang="de-AT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33</a:t>
            </a:fld>
            <a:endParaRPr lang="de-AT" dirty="0"/>
          </a:p>
        </p:txBody>
      </p:sp>
      <p:pic>
        <p:nvPicPr>
          <p:cNvPr id="3" name="Inhaltsplatzhalt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69" y="908050"/>
            <a:ext cx="6558462" cy="5545138"/>
          </a:xfrm>
        </p:spPr>
      </p:pic>
    </p:spTree>
    <p:extLst>
      <p:ext uri="{BB962C8B-B14F-4D97-AF65-F5344CB8AC3E}">
        <p14:creationId xmlns:p14="http://schemas.microsoft.com/office/powerpoint/2010/main" val="334363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de-AT" sz="2400" dirty="0" err="1" smtClean="0"/>
              <a:t>Hydraulic</a:t>
            </a:r>
            <a:r>
              <a:rPr lang="de-AT" sz="2400" dirty="0" smtClean="0"/>
              <a:t> Erosion </a:t>
            </a:r>
            <a:r>
              <a:rPr lang="de-AT" sz="2400" dirty="0" err="1" smtClean="0"/>
              <a:t>Using</a:t>
            </a:r>
            <a:r>
              <a:rPr lang="de-AT" sz="2400" dirty="0" smtClean="0"/>
              <a:t> Smooth-</a:t>
            </a:r>
            <a:r>
              <a:rPr lang="de-AT" sz="2400" dirty="0" err="1" smtClean="0"/>
              <a:t>Particle</a:t>
            </a:r>
            <a:r>
              <a:rPr lang="de-AT" sz="2400" dirty="0" smtClean="0"/>
              <a:t> </a:t>
            </a:r>
            <a:r>
              <a:rPr lang="de-AT" sz="2400" dirty="0" err="1" smtClean="0"/>
              <a:t>Hydrodynamics</a:t>
            </a:r>
            <a:endParaRPr lang="de-AT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34</a:t>
            </a:fld>
            <a:endParaRPr lang="de-AT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179388" y="908050"/>
            <a:ext cx="8785100" cy="792758"/>
          </a:xfrm>
        </p:spPr>
        <p:txBody>
          <a:bodyPr/>
          <a:lstStyle/>
          <a:p>
            <a:r>
              <a:rPr lang="de-AT" dirty="0" err="1" smtClean="0"/>
              <a:t>Particle-based</a:t>
            </a:r>
            <a:r>
              <a:rPr lang="de-AT" dirty="0" smtClean="0"/>
              <a:t> </a:t>
            </a:r>
            <a:r>
              <a:rPr lang="de-AT" dirty="0" err="1" smtClean="0"/>
              <a:t>erostion</a:t>
            </a:r>
            <a:r>
              <a:rPr lang="de-AT" dirty="0" smtClean="0"/>
              <a:t> </a:t>
            </a:r>
            <a:r>
              <a:rPr lang="de-AT" dirty="0" err="1" smtClean="0"/>
              <a:t>system</a:t>
            </a:r>
            <a:endParaRPr lang="de-AT" dirty="0" smtClean="0"/>
          </a:p>
          <a:p>
            <a:endParaRPr lang="de-AT" dirty="0"/>
          </a:p>
        </p:txBody>
      </p:sp>
      <p:pic>
        <p:nvPicPr>
          <p:cNvPr id="1028" name="Picture 4" descr="C:\Users\Sly\Dropbox\Uni\Seminar aus Computergraphik\GIT\Seminar_aus_Computergraphik\Report\KBKS09\illustration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788" y="3914530"/>
            <a:ext cx="4674499" cy="232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Sly\Dropbox\Uni\Seminar aus Computergraphik\GIT\Seminar_aus_Computergraphik\Report\KBKS09\illustration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01" y="1628800"/>
            <a:ext cx="4208075" cy="262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73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dirty="0" err="1" smtClean="0"/>
              <a:t>Two</a:t>
            </a:r>
            <a:r>
              <a:rPr lang="de-AT" dirty="0" smtClean="0"/>
              <a:t> different </a:t>
            </a:r>
            <a:r>
              <a:rPr lang="de-AT" dirty="0" err="1" smtClean="0"/>
              <a:t>approaches</a:t>
            </a:r>
            <a:r>
              <a:rPr lang="de-AT" dirty="0" smtClean="0"/>
              <a:t>:</a:t>
            </a:r>
          </a:p>
          <a:p>
            <a:r>
              <a:rPr lang="de-AT" dirty="0" err="1" smtClean="0"/>
              <a:t>Eulerian</a:t>
            </a:r>
            <a:r>
              <a:rPr lang="de-AT" dirty="0" smtClean="0"/>
              <a:t> </a:t>
            </a:r>
            <a:r>
              <a:rPr lang="de-AT" dirty="0" err="1" smtClean="0"/>
              <a:t>method</a:t>
            </a:r>
            <a:endParaRPr lang="de-AT" dirty="0" smtClean="0"/>
          </a:p>
          <a:p>
            <a:pPr lvl="1"/>
            <a:r>
              <a:rPr lang="de-AT" dirty="0" smtClean="0"/>
              <a:t>Focus on </a:t>
            </a:r>
            <a:r>
              <a:rPr lang="de-AT" dirty="0" err="1" smtClean="0"/>
              <a:t>hydraulic</a:t>
            </a:r>
            <a:r>
              <a:rPr lang="de-AT" dirty="0" smtClean="0"/>
              <a:t> </a:t>
            </a:r>
            <a:r>
              <a:rPr lang="de-AT" dirty="0" err="1" smtClean="0"/>
              <a:t>erosion</a:t>
            </a:r>
            <a:endParaRPr lang="de-AT" dirty="0" smtClean="0"/>
          </a:p>
          <a:p>
            <a:pPr lvl="1"/>
            <a:r>
              <a:rPr lang="de-AT" dirty="0" smtClean="0"/>
              <a:t>Hybrid-</a:t>
            </a:r>
            <a:r>
              <a:rPr lang="de-AT" dirty="0" err="1" smtClean="0"/>
              <a:t>approaches</a:t>
            </a:r>
            <a:r>
              <a:rPr lang="de-AT" dirty="0" smtClean="0"/>
              <a:t> </a:t>
            </a:r>
            <a:r>
              <a:rPr lang="de-AT" dirty="0" err="1" smtClean="0"/>
              <a:t>for</a:t>
            </a:r>
            <a:r>
              <a:rPr lang="de-AT" dirty="0" smtClean="0"/>
              <a:t> real-time </a:t>
            </a:r>
            <a:r>
              <a:rPr lang="de-AT" dirty="0" err="1" smtClean="0"/>
              <a:t>compatibility</a:t>
            </a:r>
            <a:endParaRPr lang="de-AT" dirty="0" smtClean="0"/>
          </a:p>
          <a:p>
            <a:r>
              <a:rPr lang="de-AT" dirty="0" err="1" smtClean="0"/>
              <a:t>Lagrangian</a:t>
            </a:r>
            <a:r>
              <a:rPr lang="de-AT" dirty="0" smtClean="0"/>
              <a:t> </a:t>
            </a:r>
            <a:r>
              <a:rPr lang="de-AT" dirty="0" err="1" smtClean="0"/>
              <a:t>method</a:t>
            </a:r>
            <a:endParaRPr lang="de-AT" dirty="0" smtClean="0"/>
          </a:p>
          <a:p>
            <a:pPr lvl="1"/>
            <a:r>
              <a:rPr lang="de-AT" dirty="0" err="1" smtClean="0"/>
              <a:t>Based</a:t>
            </a:r>
            <a:r>
              <a:rPr lang="de-AT" dirty="0" smtClean="0"/>
              <a:t> on </a:t>
            </a:r>
            <a:r>
              <a:rPr lang="de-AT" dirty="0" err="1" smtClean="0"/>
              <a:t>Somth</a:t>
            </a:r>
            <a:r>
              <a:rPr lang="de-AT" dirty="0" smtClean="0"/>
              <a:t> </a:t>
            </a:r>
            <a:r>
              <a:rPr lang="de-AT" dirty="0" err="1" smtClean="0"/>
              <a:t>Particle</a:t>
            </a:r>
            <a:r>
              <a:rPr lang="de-AT" dirty="0" smtClean="0"/>
              <a:t> </a:t>
            </a:r>
            <a:r>
              <a:rPr lang="de-AT" dirty="0" err="1" smtClean="0"/>
              <a:t>Hydrodynamics</a:t>
            </a:r>
            <a:r>
              <a:rPr lang="de-AT" dirty="0" smtClean="0"/>
              <a:t> (SPH)</a:t>
            </a:r>
          </a:p>
          <a:p>
            <a:pPr lvl="1"/>
            <a:r>
              <a:rPr lang="de-AT" dirty="0" smtClean="0"/>
              <a:t>Also </a:t>
            </a:r>
            <a:r>
              <a:rPr lang="de-AT" dirty="0" err="1" smtClean="0"/>
              <a:t>often</a:t>
            </a:r>
            <a:r>
              <a:rPr lang="de-AT" dirty="0" smtClean="0"/>
              <a:t> </a:t>
            </a:r>
            <a:r>
              <a:rPr lang="de-AT" dirty="0" err="1" smtClean="0"/>
              <a:t>used</a:t>
            </a:r>
            <a:r>
              <a:rPr lang="de-AT" dirty="0" smtClean="0"/>
              <a:t> </a:t>
            </a:r>
            <a:r>
              <a:rPr lang="de-AT" dirty="0" err="1" smtClean="0"/>
              <a:t>with</a:t>
            </a:r>
            <a:r>
              <a:rPr lang="de-AT" dirty="0" smtClean="0"/>
              <a:t> hybrid </a:t>
            </a:r>
            <a:r>
              <a:rPr lang="de-AT" dirty="0" err="1" smtClean="0"/>
              <a:t>approaches</a:t>
            </a:r>
            <a:endParaRPr lang="de-AT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35</a:t>
            </a:fld>
            <a:endParaRPr lang="de-AT" dirty="0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de-AT" sz="2400" dirty="0" err="1" smtClean="0"/>
              <a:t>Hydraulic</a:t>
            </a:r>
            <a:r>
              <a:rPr lang="de-AT" sz="2400" dirty="0" smtClean="0"/>
              <a:t> Erosion </a:t>
            </a:r>
            <a:r>
              <a:rPr lang="de-AT" sz="2400" dirty="0" err="1" smtClean="0"/>
              <a:t>Using</a:t>
            </a:r>
            <a:r>
              <a:rPr lang="de-AT" sz="2400" dirty="0" smtClean="0"/>
              <a:t> Smooth-</a:t>
            </a:r>
            <a:r>
              <a:rPr lang="de-AT" sz="2400" dirty="0" err="1" smtClean="0"/>
              <a:t>Particle</a:t>
            </a:r>
            <a:r>
              <a:rPr lang="de-AT" sz="2400" dirty="0" smtClean="0"/>
              <a:t> </a:t>
            </a:r>
            <a:r>
              <a:rPr lang="de-AT" sz="2400" dirty="0" err="1" smtClean="0"/>
              <a:t>Hydrodynamics</a:t>
            </a:r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val="43499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ly\Dropbox\Uni\Seminar aus Computergraphik\GIT\Seminar_aus_Computergraphik\Report\KBKS09\donoraccept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572" y="1988840"/>
            <a:ext cx="3396620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Sly\Dropbox\Uni\Seminar aus Computergraphik\GIT\Seminar_aus_Computergraphik\Report\KBKS09\boundary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463" y="4653136"/>
            <a:ext cx="4533793" cy="179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9388" y="908050"/>
            <a:ext cx="8785100" cy="5473700"/>
          </a:xfrm>
        </p:spPr>
        <p:txBody>
          <a:bodyPr/>
          <a:lstStyle/>
          <a:p>
            <a:r>
              <a:rPr lang="de-AT" dirty="0" err="1" smtClean="0"/>
              <a:t>Lagrangian</a:t>
            </a:r>
            <a:r>
              <a:rPr lang="de-AT" dirty="0" smtClean="0"/>
              <a:t> </a:t>
            </a:r>
            <a:r>
              <a:rPr lang="de-AT" dirty="0" err="1" smtClean="0"/>
              <a:t>method</a:t>
            </a:r>
            <a:r>
              <a:rPr lang="de-AT" dirty="0" smtClean="0"/>
              <a:t> (</a:t>
            </a:r>
            <a:r>
              <a:rPr lang="de-AT" dirty="0" err="1" smtClean="0"/>
              <a:t>continued</a:t>
            </a:r>
            <a:r>
              <a:rPr lang="de-AT" dirty="0" smtClean="0"/>
              <a:t>)</a:t>
            </a:r>
          </a:p>
          <a:p>
            <a:pPr lvl="1"/>
            <a:r>
              <a:rPr lang="de-AT" dirty="0" err="1" smtClean="0"/>
              <a:t>Donor-Acceptor</a:t>
            </a:r>
            <a:r>
              <a:rPr lang="de-AT" dirty="0" smtClean="0"/>
              <a:t> </a:t>
            </a:r>
            <a:r>
              <a:rPr lang="de-AT" dirty="0" err="1" smtClean="0"/>
              <a:t>Scheme</a:t>
            </a:r>
            <a:r>
              <a:rPr lang="de-AT" dirty="0" smtClean="0"/>
              <a:t>:</a:t>
            </a:r>
          </a:p>
          <a:p>
            <a:pPr lvl="2"/>
            <a:endParaRPr lang="de-AT" dirty="0"/>
          </a:p>
          <a:p>
            <a:pPr lvl="2"/>
            <a:endParaRPr lang="de-AT" sz="3200" dirty="0" smtClean="0"/>
          </a:p>
          <a:p>
            <a:pPr lvl="2"/>
            <a:endParaRPr lang="de-AT" sz="3200" dirty="0" smtClean="0"/>
          </a:p>
          <a:p>
            <a:pPr lvl="2"/>
            <a:endParaRPr lang="de-AT" dirty="0"/>
          </a:p>
          <a:p>
            <a:pPr lvl="1"/>
            <a:r>
              <a:rPr lang="de-AT" dirty="0" err="1" smtClean="0"/>
              <a:t>Boundary</a:t>
            </a:r>
            <a:r>
              <a:rPr lang="de-AT" dirty="0" smtClean="0"/>
              <a:t> </a:t>
            </a:r>
            <a:r>
              <a:rPr lang="de-AT" dirty="0" err="1" smtClean="0"/>
              <a:t>particles</a:t>
            </a:r>
            <a:r>
              <a:rPr lang="de-AT" dirty="0" smtClean="0"/>
              <a:t>: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36</a:t>
            </a:fld>
            <a:endParaRPr lang="de-AT" dirty="0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de-AT" sz="2400" dirty="0" err="1" smtClean="0"/>
              <a:t>Hydraulic</a:t>
            </a:r>
            <a:r>
              <a:rPr lang="de-AT" sz="2400" dirty="0" smtClean="0"/>
              <a:t> Erosion </a:t>
            </a:r>
            <a:r>
              <a:rPr lang="de-AT" sz="2400" dirty="0" err="1" smtClean="0"/>
              <a:t>Using</a:t>
            </a:r>
            <a:r>
              <a:rPr lang="de-AT" sz="2400" dirty="0" smtClean="0"/>
              <a:t> Smooth-</a:t>
            </a:r>
            <a:r>
              <a:rPr lang="de-AT" sz="2400" dirty="0" err="1" smtClean="0"/>
              <a:t>Particle</a:t>
            </a:r>
            <a:r>
              <a:rPr lang="de-AT" sz="2400" dirty="0" smtClean="0"/>
              <a:t> </a:t>
            </a:r>
            <a:r>
              <a:rPr lang="de-AT" sz="2400" dirty="0" err="1" smtClean="0"/>
              <a:t>Hydrodynamics</a:t>
            </a:r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val="359576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37</a:t>
            </a:fld>
            <a:endParaRPr lang="de-AT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153964"/>
            <a:ext cx="8856662" cy="4981872"/>
          </a:xfrm>
        </p:spPr>
      </p:pic>
    </p:spTree>
    <p:extLst>
      <p:ext uri="{BB962C8B-B14F-4D97-AF65-F5344CB8AC3E}">
        <p14:creationId xmlns:p14="http://schemas.microsoft.com/office/powerpoint/2010/main" val="37968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 smtClean="0"/>
              <a:t>Complex</a:t>
            </a:r>
            <a:r>
              <a:rPr lang="de-AT" dirty="0" smtClean="0"/>
              <a:t> </a:t>
            </a:r>
            <a:r>
              <a:rPr lang="de-AT" dirty="0" err="1" smtClean="0"/>
              <a:t>simulation</a:t>
            </a:r>
            <a:r>
              <a:rPr lang="de-AT" dirty="0" smtClean="0"/>
              <a:t> </a:t>
            </a:r>
            <a:r>
              <a:rPr lang="de-AT" dirty="0" err="1" smtClean="0"/>
              <a:t>involving</a:t>
            </a:r>
            <a:r>
              <a:rPr lang="de-AT" dirty="0" smtClean="0"/>
              <a:t> a </a:t>
            </a:r>
            <a:r>
              <a:rPr lang="de-AT" dirty="0" err="1" smtClean="0"/>
              <a:t>lot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physics</a:t>
            </a:r>
            <a:endParaRPr lang="de-AT" dirty="0" smtClean="0"/>
          </a:p>
          <a:p>
            <a:r>
              <a:rPr lang="de-AT" dirty="0" smtClean="0"/>
              <a:t>Not </a:t>
            </a:r>
            <a:r>
              <a:rPr lang="de-AT" dirty="0" err="1" smtClean="0"/>
              <a:t>only</a:t>
            </a:r>
            <a:r>
              <a:rPr lang="de-AT" dirty="0" smtClean="0"/>
              <a:t> </a:t>
            </a:r>
            <a:r>
              <a:rPr lang="de-AT" dirty="0" err="1" smtClean="0"/>
              <a:t>surface</a:t>
            </a:r>
            <a:r>
              <a:rPr lang="de-AT" dirty="0" smtClean="0"/>
              <a:t> </a:t>
            </a:r>
            <a:r>
              <a:rPr lang="de-AT" dirty="0" err="1" smtClean="0"/>
              <a:t>effects</a:t>
            </a:r>
            <a:r>
              <a:rPr lang="de-AT" dirty="0" smtClean="0"/>
              <a:t> </a:t>
            </a:r>
            <a:r>
              <a:rPr lang="de-AT" dirty="0" err="1" smtClean="0"/>
              <a:t>have</a:t>
            </a:r>
            <a:r>
              <a:rPr lang="de-AT" dirty="0" smtClean="0"/>
              <a:t> </a:t>
            </a:r>
            <a:r>
              <a:rPr lang="de-AT" dirty="0" err="1" smtClean="0"/>
              <a:t>to</a:t>
            </a:r>
            <a:r>
              <a:rPr lang="de-AT" dirty="0" smtClean="0"/>
              <a:t> </a:t>
            </a:r>
            <a:r>
              <a:rPr lang="de-AT" dirty="0" err="1" smtClean="0"/>
              <a:t>be</a:t>
            </a:r>
            <a:r>
              <a:rPr lang="de-AT" dirty="0" smtClean="0"/>
              <a:t> </a:t>
            </a:r>
            <a:r>
              <a:rPr lang="de-AT" dirty="0" err="1" smtClean="0"/>
              <a:t>concidered</a:t>
            </a:r>
            <a:endParaRPr lang="de-AT" dirty="0" smtClean="0"/>
          </a:p>
          <a:p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38</a:t>
            </a:fld>
            <a:endParaRPr lang="de-AT" dirty="0"/>
          </a:p>
        </p:txBody>
      </p:sp>
      <p:pic>
        <p:nvPicPr>
          <p:cNvPr id="6147" name="Picture 3" descr="C:\Users\Sly\Dropbox\Uni\Seminar aus Computergraphik\snap\84941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56992"/>
            <a:ext cx="8472306" cy="256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74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dirty="0" smtClean="0"/>
              <a:t>A </a:t>
            </a:r>
            <a:r>
              <a:rPr lang="de-AT" dirty="0" err="1" smtClean="0"/>
              <a:t>variety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phsical</a:t>
            </a:r>
            <a:r>
              <a:rPr lang="de-AT" dirty="0" smtClean="0"/>
              <a:t> </a:t>
            </a:r>
            <a:r>
              <a:rPr lang="de-AT" dirty="0" err="1" smtClean="0"/>
              <a:t>phenomena</a:t>
            </a:r>
            <a:r>
              <a:rPr lang="de-AT" dirty="0" smtClean="0"/>
              <a:t> </a:t>
            </a:r>
            <a:r>
              <a:rPr lang="de-AT" dirty="0" err="1" smtClean="0"/>
              <a:t>has</a:t>
            </a:r>
            <a:r>
              <a:rPr lang="de-AT" dirty="0" smtClean="0"/>
              <a:t> </a:t>
            </a:r>
            <a:r>
              <a:rPr lang="de-AT" dirty="0" err="1" smtClean="0"/>
              <a:t>to</a:t>
            </a:r>
            <a:r>
              <a:rPr lang="de-AT" dirty="0" smtClean="0"/>
              <a:t> </a:t>
            </a:r>
            <a:r>
              <a:rPr lang="de-AT" dirty="0" err="1" smtClean="0"/>
              <a:t>be</a:t>
            </a:r>
            <a:r>
              <a:rPr lang="de-AT" dirty="0" smtClean="0"/>
              <a:t> </a:t>
            </a:r>
            <a:r>
              <a:rPr lang="de-AT" dirty="0" err="1" smtClean="0"/>
              <a:t>taken</a:t>
            </a:r>
            <a:r>
              <a:rPr lang="de-AT" dirty="0" smtClean="0"/>
              <a:t> </a:t>
            </a:r>
            <a:r>
              <a:rPr lang="de-AT" dirty="0" err="1" smtClean="0"/>
              <a:t>into</a:t>
            </a:r>
            <a:r>
              <a:rPr lang="de-AT" dirty="0" smtClean="0"/>
              <a:t> </a:t>
            </a:r>
            <a:r>
              <a:rPr lang="de-AT" dirty="0" err="1" smtClean="0"/>
              <a:t>account</a:t>
            </a:r>
            <a:endParaRPr lang="de-AT" dirty="0" smtClean="0"/>
          </a:p>
          <a:p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39</a:t>
            </a:fld>
            <a:endParaRPr lang="de-AT" dirty="0"/>
          </a:p>
        </p:txBody>
      </p:sp>
      <p:pic>
        <p:nvPicPr>
          <p:cNvPr id="6146" name="Picture 2" descr="C:\Users\Sly\Dropbox\Uni\Seminar aus Computergraphik\snap\8904.bm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"/>
          <a:stretch/>
        </p:blipFill>
        <p:spPr bwMode="auto">
          <a:xfrm>
            <a:off x="179512" y="2204864"/>
            <a:ext cx="8755638" cy="379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65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Outline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Powerful data structure for terrain creation</a:t>
            </a:r>
          </a:p>
          <a:p>
            <a:pPr eaLnBrk="1" hangingPunct="1"/>
            <a:r>
              <a:rPr lang="en-US" dirty="0" smtClean="0"/>
              <a:t>River networks</a:t>
            </a:r>
          </a:p>
          <a:p>
            <a:pPr eaLnBrk="1" hangingPunct="1"/>
            <a:r>
              <a:rPr lang="en-US" dirty="0" smtClean="0"/>
              <a:t>Tectonic </a:t>
            </a:r>
            <a:r>
              <a:rPr lang="en-US" dirty="0" smtClean="0"/>
              <a:t>uplift</a:t>
            </a:r>
          </a:p>
          <a:p>
            <a:pPr eaLnBrk="1" hangingPunct="1"/>
            <a:r>
              <a:rPr lang="en-US" dirty="0" smtClean="0"/>
              <a:t>3D </a:t>
            </a:r>
            <a:r>
              <a:rPr lang="en-US" dirty="0"/>
              <a:t>data </a:t>
            </a:r>
            <a:r>
              <a:rPr lang="en-US" dirty="0" smtClean="0"/>
              <a:t>structures</a:t>
            </a:r>
            <a:endParaRPr lang="en-US" dirty="0"/>
          </a:p>
          <a:p>
            <a:pPr eaLnBrk="1" hangingPunct="1"/>
            <a:r>
              <a:rPr lang="en-US" dirty="0" smtClean="0"/>
              <a:t>Erosion through </a:t>
            </a:r>
            <a:r>
              <a:rPr lang="en-US" dirty="0"/>
              <a:t>fluids and </a:t>
            </a:r>
            <a:r>
              <a:rPr lang="en-US" dirty="0" smtClean="0"/>
              <a:t>sediment </a:t>
            </a:r>
            <a:r>
              <a:rPr lang="en-US" dirty="0"/>
              <a:t>Transport</a:t>
            </a:r>
          </a:p>
          <a:p>
            <a:pPr eaLnBrk="1" hangingPunct="1"/>
            <a:r>
              <a:rPr lang="en-US" dirty="0" smtClean="0"/>
              <a:t>Particle </a:t>
            </a:r>
            <a:r>
              <a:rPr lang="en-US" dirty="0"/>
              <a:t>based models</a:t>
            </a:r>
          </a:p>
          <a:p>
            <a:pPr eaLnBrk="1" hangingPunct="1"/>
            <a:r>
              <a:rPr lang="en-US" dirty="0" smtClean="0"/>
              <a:t>Heat transfer </a:t>
            </a:r>
            <a:r>
              <a:rPr lang="en-US" dirty="0"/>
              <a:t>systems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</p:spTree>
    <p:extLst>
      <p:ext uri="{BB962C8B-B14F-4D97-AF65-F5344CB8AC3E}">
        <p14:creationId xmlns:p14="http://schemas.microsoft.com/office/powerpoint/2010/main" val="381780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40</a:t>
            </a:fld>
            <a:endParaRPr lang="de-AT" dirty="0"/>
          </a:p>
        </p:txBody>
      </p:sp>
      <p:pic>
        <p:nvPicPr>
          <p:cNvPr id="7176" name="Picture 8" descr="C:\Users\Sly\Dropbox\Uni\Seminar aus Computergraphik\snap\e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56" y="1556792"/>
            <a:ext cx="2016224" cy="237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C:\Users\Sly\Dropbox\Uni\Seminar aus Computergraphik\snap\f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852" y="1557074"/>
            <a:ext cx="2086580" cy="238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C:\Users\Sly\Dropbox\Uni\Seminar aus Computergraphik\snap\a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39" y="4627408"/>
            <a:ext cx="2222773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9" name="Picture 11" descr="C:\Users\Sly\Dropbox\Uni\Seminar aus Computergraphik\snap\b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262" y="4101988"/>
            <a:ext cx="2750210" cy="234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C:\Users\Sly\Dropbox\Uni\Seminar aus Computergraphik\snap\c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653136"/>
            <a:ext cx="2088232" cy="147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1" name="Picture 13" descr="C:\Users\Sly\Dropbox\Uni\Seminar aus Computergraphik\snap\d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557075"/>
            <a:ext cx="2016224" cy="237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Radiation, </a:t>
            </a:r>
            <a:r>
              <a:rPr lang="de-AT" dirty="0" err="1" smtClean="0"/>
              <a:t>reflection</a:t>
            </a:r>
            <a:r>
              <a:rPr lang="de-AT" dirty="0" smtClean="0"/>
              <a:t>, </a:t>
            </a:r>
            <a:r>
              <a:rPr lang="de-AT" dirty="0" err="1" smtClean="0"/>
              <a:t>convection</a:t>
            </a:r>
            <a:r>
              <a:rPr lang="de-AT" dirty="0" smtClean="0"/>
              <a:t>, …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84681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41</a:t>
            </a:fld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 smtClean="0"/>
              <a:t>Convection</a:t>
            </a:r>
            <a:r>
              <a:rPr lang="de-AT" dirty="0" smtClean="0"/>
              <a:t>, </a:t>
            </a:r>
            <a:r>
              <a:rPr lang="de-AT" dirty="0" err="1" smtClean="0"/>
              <a:t>temperature</a:t>
            </a:r>
            <a:r>
              <a:rPr lang="de-AT" dirty="0" smtClean="0"/>
              <a:t> </a:t>
            </a:r>
            <a:r>
              <a:rPr lang="de-AT" dirty="0" err="1" smtClean="0"/>
              <a:t>layers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freezing</a:t>
            </a:r>
            <a:r>
              <a:rPr lang="de-AT" dirty="0" smtClean="0"/>
              <a:t> </a:t>
            </a:r>
            <a:r>
              <a:rPr lang="de-AT" dirty="0" err="1" smtClean="0"/>
              <a:t>water</a:t>
            </a:r>
            <a:endParaRPr lang="de-AT" dirty="0"/>
          </a:p>
        </p:txBody>
      </p:sp>
      <p:pic>
        <p:nvPicPr>
          <p:cNvPr id="10242" name="Picture 2" descr="C:\Users\Sly\Dropbox\Uni\Seminar aus Computergraphik\snap\h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88840"/>
            <a:ext cx="6629202" cy="1601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Sly\Dropbox\Uni\Seminar aus Computergraphik\snap\i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861048"/>
            <a:ext cx="6629202" cy="248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55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dirty="0" smtClean="0"/>
              <a:t>The </a:t>
            </a:r>
            <a:r>
              <a:rPr lang="de-AT" dirty="0" smtClean="0"/>
              <a:t>Pipeline</a:t>
            </a:r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42</a:t>
            </a:fld>
            <a:endParaRPr lang="de-AT" dirty="0"/>
          </a:p>
        </p:txBody>
      </p:sp>
      <p:pic>
        <p:nvPicPr>
          <p:cNvPr id="8194" name="Picture 2" descr="C:\Users\Sly\Dropbox\Uni\Seminar aus Computergraphik\snap\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25786"/>
            <a:ext cx="2945952" cy="21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Sly\Dropbox\Uni\Seminar aus Computergraphik\snap\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005064"/>
            <a:ext cx="5544616" cy="217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Sly\Dropbox\Uni\Seminar aus Computergraphik\snap\3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281" y="1453778"/>
            <a:ext cx="2965191" cy="226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feil nach unten 7"/>
          <p:cNvSpPr/>
          <p:nvPr/>
        </p:nvSpPr>
        <p:spPr bwMode="auto">
          <a:xfrm rot="-1500000">
            <a:off x="754307" y="3989382"/>
            <a:ext cx="792088" cy="1423516"/>
          </a:xfrm>
          <a:prstGeom prst="downArrow">
            <a:avLst>
              <a:gd name="adj1" fmla="val 48157"/>
              <a:gd name="adj2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Pfeil nach unten 12"/>
          <p:cNvSpPr/>
          <p:nvPr/>
        </p:nvSpPr>
        <p:spPr bwMode="auto">
          <a:xfrm rot="12300000">
            <a:off x="7597646" y="4065034"/>
            <a:ext cx="792088" cy="1423516"/>
          </a:xfrm>
          <a:prstGeom prst="downArrow">
            <a:avLst>
              <a:gd name="adj1" fmla="val 48157"/>
              <a:gd name="adj2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91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43</a:t>
            </a:fld>
            <a:endParaRPr lang="de-AT" dirty="0"/>
          </a:p>
        </p:txBody>
      </p:sp>
      <p:pic>
        <p:nvPicPr>
          <p:cNvPr id="9219" name="Picture 3" descr="C:\Users\Sly\Dropbox\Uni\Seminar aus Computergraphik\snap\22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645024"/>
            <a:ext cx="3605460" cy="270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Sly\Dropbox\Uni\Seminar aus Computergraphik\snap\11.bmp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1394" y="872716"/>
            <a:ext cx="3600400" cy="27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C:\Users\Sly\Dropbox\Uni\Seminar aus Computergraphik\snap\12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34" y="3645024"/>
            <a:ext cx="3605460" cy="270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C:\Users\Sly\Dropbox\Uni\Seminar aus Computergraphik\snap\21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671" y="872716"/>
            <a:ext cx="3600400" cy="27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90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153964"/>
            <a:ext cx="8856662" cy="4981872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0881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45</a:t>
            </a:fld>
            <a:endParaRPr lang="de-AT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153964"/>
            <a:ext cx="8856662" cy="4981872"/>
          </a:xfrm>
        </p:spPr>
      </p:pic>
    </p:spTree>
    <p:extLst>
      <p:ext uri="{BB962C8B-B14F-4D97-AF65-F5344CB8AC3E}">
        <p14:creationId xmlns:p14="http://schemas.microsoft.com/office/powerpoint/2010/main" val="324684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46</a:t>
            </a:fld>
            <a:endParaRPr lang="de-AT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153964"/>
            <a:ext cx="8856662" cy="4981872"/>
          </a:xfrm>
        </p:spPr>
      </p:pic>
    </p:spTree>
    <p:extLst>
      <p:ext uri="{BB962C8B-B14F-4D97-AF65-F5344CB8AC3E}">
        <p14:creationId xmlns:p14="http://schemas.microsoft.com/office/powerpoint/2010/main" val="348468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47</a:t>
            </a:fld>
            <a:endParaRPr lang="de-AT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477778"/>
            <a:ext cx="8856662" cy="4334244"/>
          </a:xfrm>
        </p:spPr>
      </p:pic>
    </p:spTree>
    <p:extLst>
      <p:ext uri="{BB962C8B-B14F-4D97-AF65-F5344CB8AC3E}">
        <p14:creationId xmlns:p14="http://schemas.microsoft.com/office/powerpoint/2010/main" val="84136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The End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de-AT" sz="7200" dirty="0" err="1" smtClean="0"/>
              <a:t>Questions</a:t>
            </a:r>
            <a:r>
              <a:rPr lang="de-AT" sz="7200" dirty="0" smtClean="0"/>
              <a:t>?</a:t>
            </a:r>
            <a:endParaRPr lang="de-AT" sz="72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1937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References &amp; Sources	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sz="1400" dirty="0"/>
              <a:t>[GGG∗13] GÉNEVAUX J.-D., GALIN E., GUÉRIN E., PEYTAVIE A., BENES B.: Terrain </a:t>
            </a:r>
            <a:r>
              <a:rPr lang="de-AT" sz="1400" dirty="0" err="1"/>
              <a:t>generation</a:t>
            </a:r>
            <a:r>
              <a:rPr lang="de-AT" sz="1400" dirty="0"/>
              <a:t> </a:t>
            </a:r>
            <a:r>
              <a:rPr lang="de-AT" sz="1400" dirty="0" err="1"/>
              <a:t>using</a:t>
            </a:r>
            <a:r>
              <a:rPr lang="de-AT" sz="1400" dirty="0"/>
              <a:t> </a:t>
            </a:r>
            <a:r>
              <a:rPr lang="de-AT" sz="1400" dirty="0" err="1"/>
              <a:t>procedural</a:t>
            </a:r>
            <a:r>
              <a:rPr lang="de-AT" sz="1400" dirty="0"/>
              <a:t> </a:t>
            </a:r>
            <a:r>
              <a:rPr lang="de-AT" sz="1400" dirty="0" err="1"/>
              <a:t>models</a:t>
            </a:r>
            <a:r>
              <a:rPr lang="de-AT" sz="1400" dirty="0"/>
              <a:t> </a:t>
            </a:r>
            <a:r>
              <a:rPr lang="de-AT" sz="1400" dirty="0" err="1"/>
              <a:t>based</a:t>
            </a:r>
            <a:r>
              <a:rPr lang="de-AT" sz="1400" dirty="0"/>
              <a:t> on </a:t>
            </a:r>
            <a:r>
              <a:rPr lang="de-AT" sz="1400" dirty="0" err="1"/>
              <a:t>hydrology</a:t>
            </a:r>
            <a:r>
              <a:rPr lang="de-AT" sz="1400" dirty="0"/>
              <a:t>. ACM Trans. Graph. 32, 4 (</a:t>
            </a:r>
            <a:r>
              <a:rPr lang="de-AT" sz="1400" dirty="0" err="1"/>
              <a:t>July</a:t>
            </a:r>
            <a:r>
              <a:rPr lang="de-AT" sz="1400" dirty="0"/>
              <a:t> 2013), 143:1– 143:13. URL: http://doi.acm.org/10.1145/2461912. 2461996, doi:10.1145/2461912.2461996. 1, </a:t>
            </a:r>
            <a:r>
              <a:rPr lang="de-AT" sz="1400" dirty="0" smtClean="0"/>
              <a:t>5</a:t>
            </a:r>
          </a:p>
          <a:p>
            <a:pPr marL="0" indent="0">
              <a:buNone/>
            </a:pPr>
            <a:endParaRPr lang="de-AT" sz="1400" dirty="0" smtClean="0"/>
          </a:p>
          <a:p>
            <a:pPr marL="0" indent="0">
              <a:buNone/>
            </a:pPr>
            <a:r>
              <a:rPr lang="de-AT" sz="1400" dirty="0" smtClean="0"/>
              <a:t>[GGP</a:t>
            </a:r>
            <a:r>
              <a:rPr lang="de-AT" sz="1400" dirty="0"/>
              <a:t>∗15] GÃL’NEVAUX J.-D., GALIN E., PEYTAVIE A., GUÃL’RIN E., BRIQUET C., GROSBELLET F., BENES B.: Terrain </a:t>
            </a:r>
            <a:r>
              <a:rPr lang="de-AT" sz="1400" dirty="0" err="1"/>
              <a:t>modelling</a:t>
            </a:r>
            <a:r>
              <a:rPr lang="de-AT" sz="1400" dirty="0"/>
              <a:t> </a:t>
            </a:r>
            <a:r>
              <a:rPr lang="de-AT" sz="1400" dirty="0" err="1"/>
              <a:t>from</a:t>
            </a:r>
            <a:r>
              <a:rPr lang="de-AT" sz="1400" dirty="0"/>
              <a:t> </a:t>
            </a:r>
            <a:r>
              <a:rPr lang="de-AT" sz="1400" dirty="0" err="1"/>
              <a:t>feature</a:t>
            </a:r>
            <a:r>
              <a:rPr lang="de-AT" sz="1400" dirty="0"/>
              <a:t> primitives. Computer Graphics Forum 34, 6 (2015), 198– 210. URL: http://dx.doi.org/10.1111/cgf.12530, </a:t>
            </a:r>
            <a:r>
              <a:rPr lang="de-AT" sz="1400" dirty="0" err="1"/>
              <a:t>doi</a:t>
            </a:r>
            <a:r>
              <a:rPr lang="de-AT" sz="1400" dirty="0"/>
              <a:t>: 10.1111/cgf.12530. 1, </a:t>
            </a:r>
            <a:r>
              <a:rPr lang="de-AT" sz="1400" dirty="0" smtClean="0"/>
              <a:t>2</a:t>
            </a:r>
          </a:p>
          <a:p>
            <a:pPr marL="0" indent="0">
              <a:buNone/>
            </a:pPr>
            <a:endParaRPr lang="de-AT" sz="1400" dirty="0" smtClean="0"/>
          </a:p>
          <a:p>
            <a:pPr marL="0" indent="0">
              <a:buNone/>
            </a:pPr>
            <a:r>
              <a:rPr lang="de-AT" sz="1400" dirty="0" smtClean="0"/>
              <a:t>[KBKŠ09</a:t>
            </a:r>
            <a:r>
              <a:rPr lang="de-AT" sz="1400" dirty="0"/>
              <a:t>] KRIŠTOF P., BENEŠ B., KˇRIVÁNEK J., ŠT’AVA O.: </a:t>
            </a:r>
            <a:r>
              <a:rPr lang="de-AT" sz="1400" dirty="0" err="1"/>
              <a:t>Hydraulic</a:t>
            </a:r>
            <a:r>
              <a:rPr lang="de-AT" sz="1400" dirty="0"/>
              <a:t> </a:t>
            </a:r>
            <a:r>
              <a:rPr lang="de-AT" sz="1400" dirty="0" err="1"/>
              <a:t>erosion</a:t>
            </a:r>
            <a:r>
              <a:rPr lang="de-AT" sz="1400" dirty="0"/>
              <a:t> </a:t>
            </a:r>
            <a:r>
              <a:rPr lang="de-AT" sz="1400" dirty="0" err="1"/>
              <a:t>using</a:t>
            </a:r>
            <a:r>
              <a:rPr lang="de-AT" sz="1400" dirty="0"/>
              <a:t> </a:t>
            </a:r>
            <a:r>
              <a:rPr lang="de-AT" sz="1400" dirty="0" err="1"/>
              <a:t>smoothed</a:t>
            </a:r>
            <a:r>
              <a:rPr lang="de-AT" sz="1400" dirty="0"/>
              <a:t> </a:t>
            </a:r>
            <a:r>
              <a:rPr lang="de-AT" sz="1400" dirty="0" err="1"/>
              <a:t>particle</a:t>
            </a:r>
            <a:r>
              <a:rPr lang="de-AT" sz="1400" dirty="0"/>
              <a:t> </a:t>
            </a:r>
            <a:r>
              <a:rPr lang="de-AT" sz="1400" dirty="0" err="1"/>
              <a:t>hydrodynamics</a:t>
            </a:r>
            <a:r>
              <a:rPr lang="de-AT" sz="1400" dirty="0"/>
              <a:t>. In Computer Graphics Forum (2009), vol. 28, </a:t>
            </a:r>
            <a:r>
              <a:rPr lang="de-AT" sz="1400" dirty="0" err="1"/>
              <a:t>Wiley</a:t>
            </a:r>
            <a:r>
              <a:rPr lang="de-AT" sz="1400" dirty="0"/>
              <a:t> Online Library, pp. 219–228. 8, </a:t>
            </a:r>
            <a:r>
              <a:rPr lang="de-AT" sz="1400" dirty="0" smtClean="0"/>
              <a:t>9</a:t>
            </a:r>
          </a:p>
          <a:p>
            <a:pPr marL="0" indent="0">
              <a:buNone/>
            </a:pPr>
            <a:endParaRPr lang="de-AT" sz="1400" dirty="0" smtClean="0"/>
          </a:p>
          <a:p>
            <a:pPr marL="0" indent="0">
              <a:buNone/>
            </a:pPr>
            <a:r>
              <a:rPr lang="de-AT" sz="1400" dirty="0" smtClean="0"/>
              <a:t>[NWD05</a:t>
            </a:r>
            <a:r>
              <a:rPr lang="de-AT" sz="1400" dirty="0"/>
              <a:t>] NEIDHOLD B., WACKER M., DEUSSEN O.: </a:t>
            </a:r>
            <a:r>
              <a:rPr lang="de-AT" sz="1400" dirty="0" err="1"/>
              <a:t>Interactivephysicallybasedﬂuidanderosionsimulation</a:t>
            </a:r>
            <a:r>
              <a:rPr lang="de-AT" sz="1400" dirty="0"/>
              <a:t>. </a:t>
            </a:r>
            <a:r>
              <a:rPr lang="de-AT" sz="1400" dirty="0" err="1"/>
              <a:t>InProceedingsoftheFirstEurographics</a:t>
            </a:r>
            <a:r>
              <a:rPr lang="de-AT" sz="1400" dirty="0"/>
              <a:t> Conference on Natural </a:t>
            </a:r>
            <a:r>
              <a:rPr lang="de-AT" sz="1400" dirty="0" err="1"/>
              <a:t>Phenomena</a:t>
            </a:r>
            <a:r>
              <a:rPr lang="de-AT" sz="1400" dirty="0"/>
              <a:t> (</a:t>
            </a:r>
            <a:r>
              <a:rPr lang="de-AT" sz="1400" dirty="0" err="1"/>
              <a:t>Aire</a:t>
            </a:r>
            <a:r>
              <a:rPr lang="de-AT" sz="1400" dirty="0"/>
              <a:t>-la-</a:t>
            </a:r>
            <a:r>
              <a:rPr lang="de-AT" sz="1400" dirty="0" err="1"/>
              <a:t>Ville</a:t>
            </a:r>
            <a:r>
              <a:rPr lang="de-AT" sz="1400" dirty="0"/>
              <a:t>, Switzerland,Switzerland,2005),NPH’05,EurographicsAssociation,pp.25–33. URL: http://dx.doi.org/10.2312/NPH/NPH05/025-032, doi:10.2312/NPH/NPH05/025-032. </a:t>
            </a:r>
            <a:r>
              <a:rPr lang="de-AT" sz="1400" dirty="0" smtClean="0"/>
              <a:t>3</a:t>
            </a:r>
          </a:p>
          <a:p>
            <a:pPr marL="0" indent="0">
              <a:buNone/>
            </a:pPr>
            <a:endParaRPr lang="de-AT" sz="1400" dirty="0" smtClean="0"/>
          </a:p>
          <a:p>
            <a:pPr marL="0" indent="0">
              <a:buNone/>
            </a:pPr>
            <a:r>
              <a:rPr lang="de-AT" sz="1400" dirty="0" smtClean="0"/>
              <a:t>[RSKN08</a:t>
            </a:r>
            <a:r>
              <a:rPr lang="de-AT" sz="1400" dirty="0"/>
              <a:t>] RUNGJIRATANANON W., SZEGO Z., KANAMORI Y., NISHITA T.: Real-time </a:t>
            </a:r>
            <a:r>
              <a:rPr lang="de-AT" sz="1400" dirty="0" err="1"/>
              <a:t>animation</a:t>
            </a:r>
            <a:r>
              <a:rPr lang="de-AT" sz="1400" dirty="0"/>
              <a:t> </a:t>
            </a:r>
            <a:r>
              <a:rPr lang="de-AT" sz="1400" dirty="0" err="1"/>
              <a:t>of</a:t>
            </a:r>
            <a:r>
              <a:rPr lang="de-AT" sz="1400" dirty="0"/>
              <a:t> sand-</a:t>
            </a:r>
            <a:r>
              <a:rPr lang="de-AT" sz="1400" dirty="0" err="1"/>
              <a:t>water</a:t>
            </a:r>
            <a:r>
              <a:rPr lang="de-AT" sz="1400" dirty="0"/>
              <a:t> </a:t>
            </a:r>
            <a:r>
              <a:rPr lang="de-AT" sz="1400" dirty="0" err="1"/>
              <a:t>interaction</a:t>
            </a:r>
            <a:r>
              <a:rPr lang="de-AT" sz="1400" dirty="0"/>
              <a:t>. In Computer Graphics Forum (2008), vol. 27, </a:t>
            </a:r>
            <a:r>
              <a:rPr lang="de-AT" sz="1400" dirty="0" err="1"/>
              <a:t>Wiley</a:t>
            </a:r>
            <a:r>
              <a:rPr lang="de-AT" sz="1400" dirty="0"/>
              <a:t> Online Library, pp. 1887– 1893. 7</a:t>
            </a:r>
          </a:p>
          <a:p>
            <a:endParaRPr lang="de-AT" sz="1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5041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Terrain Modeling from Feature Primitives</a:t>
            </a:r>
            <a:endParaRPr lang="en-GB" dirty="0"/>
          </a:p>
        </p:txBody>
      </p:sp>
      <p:pic>
        <p:nvPicPr>
          <p:cNvPr id="8" name="Inhaltsplatzhalter 7" descr="Feature_Primitiv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23528" y="2060848"/>
            <a:ext cx="8483197" cy="3145594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5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Terrain Modeling from Feature Primitives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908050"/>
            <a:ext cx="8856662" cy="2304926"/>
          </a:xfrm>
        </p:spPr>
        <p:txBody>
          <a:bodyPr/>
          <a:lstStyle/>
          <a:p>
            <a:pPr eaLnBrk="1" hangingPunct="1"/>
            <a:r>
              <a:rPr lang="en-US" dirty="0" smtClean="0"/>
              <a:t>Interprets terrain as combination of primitives</a:t>
            </a:r>
          </a:p>
          <a:p>
            <a:pPr eaLnBrk="1" hangingPunct="1"/>
            <a:r>
              <a:rPr lang="en-US" dirty="0" smtClean="0"/>
              <a:t>Uses a construction tree</a:t>
            </a:r>
          </a:p>
          <a:p>
            <a:pPr lvl="1" eaLnBrk="1" hangingPunct="1"/>
            <a:r>
              <a:rPr lang="en-US" dirty="0" smtClean="0"/>
              <a:t>Leave nodes are primitives</a:t>
            </a:r>
          </a:p>
          <a:p>
            <a:pPr lvl="1" eaLnBrk="1" hangingPunct="1"/>
            <a:r>
              <a:rPr lang="en-US" dirty="0" smtClean="0"/>
              <a:t>Inner nodes are operators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6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pic>
        <p:nvPicPr>
          <p:cNvPr id="2050" name="Picture 2" descr="C:\Users\Bernhard\Desktop\Terrain_Modeling_from_Feature_Primitive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501008"/>
            <a:ext cx="8661228" cy="1800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6525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600" dirty="0" smtClean="0"/>
              <a:t>Feature Primitives</a:t>
            </a:r>
          </a:p>
          <a:p>
            <a:pPr lvl="1"/>
            <a:r>
              <a:rPr lang="en-GB" dirty="0" smtClean="0"/>
              <a:t>Describe landmark features </a:t>
            </a:r>
          </a:p>
          <a:p>
            <a:pPr lvl="1"/>
            <a:r>
              <a:rPr lang="en-GB" dirty="0" smtClean="0"/>
              <a:t>Different primitive types: </a:t>
            </a:r>
          </a:p>
          <a:p>
            <a:pPr lvl="2"/>
            <a:r>
              <a:rPr lang="en-GB" dirty="0" smtClean="0"/>
              <a:t>Skeletal primitives</a:t>
            </a:r>
          </a:p>
          <a:p>
            <a:pPr lvl="2"/>
            <a:r>
              <a:rPr lang="en-GB" dirty="0" smtClean="0"/>
              <a:t>Contour primitives</a:t>
            </a:r>
          </a:p>
          <a:p>
            <a:pPr lvl="2"/>
            <a:r>
              <a:rPr lang="en-GB" dirty="0" smtClean="0"/>
              <a:t>Image primitives (e.g. </a:t>
            </a:r>
            <a:r>
              <a:rPr lang="en-GB" dirty="0" err="1" smtClean="0"/>
              <a:t>heightmaps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Have a weight function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7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Skeletal Primitives</a:t>
            </a:r>
          </a:p>
          <a:p>
            <a:pPr lvl="1"/>
            <a:r>
              <a:rPr lang="en-GB" dirty="0" smtClean="0"/>
              <a:t>Disc primitive</a:t>
            </a:r>
          </a:p>
          <a:p>
            <a:pPr lvl="2"/>
            <a:r>
              <a:rPr lang="en-GB" dirty="0" smtClean="0"/>
              <a:t>radius, </a:t>
            </a:r>
            <a:r>
              <a:rPr lang="en-GB" dirty="0" err="1" smtClean="0"/>
              <a:t>center</a:t>
            </a:r>
            <a:r>
              <a:rPr lang="en-GB" dirty="0" smtClean="0"/>
              <a:t>, noise function</a:t>
            </a:r>
          </a:p>
          <a:p>
            <a:pPr lvl="2"/>
            <a:r>
              <a:rPr lang="en-GB" dirty="0" smtClean="0"/>
              <a:t>Used for peculiar mountains, etc. </a:t>
            </a:r>
          </a:p>
          <a:p>
            <a:pPr lvl="1"/>
            <a:r>
              <a:rPr lang="en-GB" dirty="0" smtClean="0"/>
              <a:t>Curve primitive</a:t>
            </a:r>
          </a:p>
          <a:p>
            <a:pPr lvl="2"/>
            <a:r>
              <a:rPr lang="en-GB" dirty="0" smtClean="0"/>
              <a:t>Curve skeleton, set of cross sections</a:t>
            </a:r>
          </a:p>
          <a:p>
            <a:pPr lvl="2"/>
            <a:r>
              <a:rPr lang="en-GB" dirty="0" smtClean="0"/>
              <a:t>Used for rivers, roads, etc. 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8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9</a:t>
            </a:fld>
            <a:endParaRPr lang="de-AT" dirty="0"/>
          </a:p>
        </p:txBody>
      </p:sp>
      <p:pic>
        <p:nvPicPr>
          <p:cNvPr id="6" name="Inhaltsplatzhalter 5" descr="disc_primitiv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59632" y="1484784"/>
            <a:ext cx="6592220" cy="1905266"/>
          </a:xfrm>
          <a:prstGeom prst="rect">
            <a:avLst/>
          </a:prstGeom>
        </p:spPr>
      </p:pic>
      <p:pic>
        <p:nvPicPr>
          <p:cNvPr id="7" name="Grafik 6" descr="curve_primitiv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9632" y="3717032"/>
            <a:ext cx="6630326" cy="22291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PROFILE" val="D:\WINNT\System32\spool\DRIVERS\COLOR\c840i1_sams_d65_fb_2.icc"/>
  <p:tag name="DESTINATIONPROFILE" val="D:\WINNT\System32\spool\DRIVERS\COLOR\Projector_16.08.2005_3_hab.icc"/>
  <p:tag name="RI" val="0"/>
  <p:tag name="VIEW" val="MONITOR"/>
</p:tagLst>
</file>

<file path=ppt/theme/theme1.xml><?xml version="1.0" encoding="utf-8"?>
<a:theme xmlns:a="http://schemas.openxmlformats.org/drawingml/2006/main" name="Blends">
  <a:themeElements>
    <a:clrScheme name="General Insti Colors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2AA3D8"/>
      </a:accent1>
      <a:accent2>
        <a:srgbClr val="C32D9B"/>
      </a:accent2>
      <a:accent3>
        <a:srgbClr val="FFFFFF"/>
      </a:accent3>
      <a:accent4>
        <a:srgbClr val="000000"/>
      </a:accent4>
      <a:accent5>
        <a:srgbClr val="ACCEE9"/>
      </a:accent5>
      <a:accent6>
        <a:srgbClr val="B0288C"/>
      </a:accent6>
      <a:hlink>
        <a:srgbClr val="FF0000"/>
      </a:hlink>
      <a:folHlink>
        <a:srgbClr val="3333CC"/>
      </a:folHlink>
    </a:clrScheme>
    <a:fontScheme name="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FFFFFF"/>
        </a:dk2>
        <a:lt2>
          <a:srgbClr val="5F5F5F"/>
        </a:lt2>
        <a:accent1>
          <a:srgbClr val="2AA3D8"/>
        </a:accent1>
        <a:accent2>
          <a:srgbClr val="C32D9B"/>
        </a:accent2>
        <a:accent3>
          <a:srgbClr val="FFFFFF"/>
        </a:accent3>
        <a:accent4>
          <a:srgbClr val="000000"/>
        </a:accent4>
        <a:accent5>
          <a:srgbClr val="ACCEE9"/>
        </a:accent5>
        <a:accent6>
          <a:srgbClr val="B0288C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11</Pages>
  <Words>1532</Words>
  <Application>Microsoft Office PowerPoint</Application>
  <PresentationFormat>Bildschirmpräsentation (4:3)</PresentationFormat>
  <Paragraphs>304</Paragraphs>
  <Slides>49</Slides>
  <Notes>3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49</vt:i4>
      </vt:variant>
    </vt:vector>
  </HeadingPairs>
  <TitlesOfParts>
    <vt:vector size="50" baseType="lpstr">
      <vt:lpstr>Blends</vt:lpstr>
      <vt:lpstr>Procedural Modeling of Complex Systems</vt:lpstr>
      <vt:lpstr>Motivation</vt:lpstr>
      <vt:lpstr>Motivation</vt:lpstr>
      <vt:lpstr>Outline</vt:lpstr>
      <vt:lpstr>Terrain Modeling from Feature Primitives</vt:lpstr>
      <vt:lpstr>Terrain Modeling from Feature Primitives</vt:lpstr>
      <vt:lpstr>Terrain Modeling from Feature Primitives</vt:lpstr>
      <vt:lpstr>Terrain Modeling from Feature Primitives</vt:lpstr>
      <vt:lpstr>Terrain Modeling from Feature Primitives</vt:lpstr>
      <vt:lpstr>Terrain Modeling from Feature Primitives</vt:lpstr>
      <vt:lpstr>Terrain Modeling from Feature Primitives</vt:lpstr>
      <vt:lpstr>Terrain Modeling from Feature Primitives</vt:lpstr>
      <vt:lpstr>Terrain Modeling from Feature Primitives</vt:lpstr>
      <vt:lpstr>Terrain Generation Using Procedural Models Based on Hydrology</vt:lpstr>
      <vt:lpstr>Terrain Generation Using Procedural Models Based on Hydrology</vt:lpstr>
      <vt:lpstr>Terrain Generation Using Procedural Models Based on Hydrology</vt:lpstr>
      <vt:lpstr>Terrain Generation Using Procedural Models Based on Hydrology</vt:lpstr>
      <vt:lpstr>Terrain Generation Using Procedural Models Based on Hydrology</vt:lpstr>
      <vt:lpstr>Terrain Generation Using Procedural Models Based on Hydrology</vt:lpstr>
      <vt:lpstr>Terrain Generation Using Procedural Models Based on Hydrology</vt:lpstr>
      <vt:lpstr>Large Scale Terrain Generation from Tectonic Uplift and Fluvial Erosion</vt:lpstr>
      <vt:lpstr>Large Scale Terrain Generation from Tectonic Uplift and Fluvial Erosion</vt:lpstr>
      <vt:lpstr>Large Scale Terrain Generation from Tectonic Uplift and Fluvial Erosion</vt:lpstr>
      <vt:lpstr>Large Scale Terrain Generation from Tectonic Uplift and Fluvial Erosion</vt:lpstr>
      <vt:lpstr>Large Scale Terrain Generation from Tectonic Uplift and Fluvial Erosion</vt:lpstr>
      <vt:lpstr>Layered Data Representation simulating Terrain Erosion </vt:lpstr>
      <vt:lpstr>Layered Data Representation simulating Terrain Erosion </vt:lpstr>
      <vt:lpstr>Erosion-based terrain generation &amp; modification</vt:lpstr>
      <vt:lpstr>Interactive physically-based Fluid and Erosion Simulation </vt:lpstr>
      <vt:lpstr>Interactive physically-based Fluid and Erosion Simulation </vt:lpstr>
      <vt:lpstr>Interactive physically-based Fluid and Erosion Simulation </vt:lpstr>
      <vt:lpstr>Interactive physically-based Fluid and Erosion Simulation </vt:lpstr>
      <vt:lpstr>Interactive physically-based Fluid and Erosion Simulation </vt:lpstr>
      <vt:lpstr>Hydraulic Erosion Using Smooth-Particle Hydrodynamics</vt:lpstr>
      <vt:lpstr>Hydraulic Erosion Using Smooth-Particle Hydrodynamics</vt:lpstr>
      <vt:lpstr>Hydraulic Erosion Using Smooth-Particle Hydrodynamics</vt:lpstr>
      <vt:lpstr>Heat Transfer Simulation in Winter Scenarios</vt:lpstr>
      <vt:lpstr>Heat Transfer Simulation in Winter Scenarios</vt:lpstr>
      <vt:lpstr>Heat Transfer Simulation in Winter Scenarios</vt:lpstr>
      <vt:lpstr>Heat Transfer Simulation in Winter Scenarios</vt:lpstr>
      <vt:lpstr>Heat Transfer Simulation in Winter Scenarios</vt:lpstr>
      <vt:lpstr>Heat Transfer Simulation in Winter Scenarios</vt:lpstr>
      <vt:lpstr>Heat Transfer Simulation in Winter Scenarios</vt:lpstr>
      <vt:lpstr>Heat Transfer Simulation in Winter Scenarios</vt:lpstr>
      <vt:lpstr>Heat Transfer Simulation in Winter Scenarios</vt:lpstr>
      <vt:lpstr>Heat Transfer Simulation in Winter Scenarios</vt:lpstr>
      <vt:lpstr>Heat Transfer Simulation in Winter Scenarios</vt:lpstr>
      <vt:lpstr>The End</vt:lpstr>
      <vt:lpstr>References &amp; Sources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2009-05-18T22:11:47Z</dcterms:created>
  <dcterms:modified xsi:type="dcterms:W3CDTF">2016-06-16T19:27:05Z</dcterms:modified>
</cp:coreProperties>
</file>